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6" r:id="rId3"/>
    <p:sldId id="287" r:id="rId4"/>
    <p:sldId id="282" r:id="rId5"/>
    <p:sldId id="264" r:id="rId6"/>
    <p:sldId id="292" r:id="rId7"/>
    <p:sldId id="258" r:id="rId8"/>
    <p:sldId id="293" r:id="rId9"/>
    <p:sldId id="259" r:id="rId10"/>
    <p:sldId id="294" r:id="rId11"/>
    <p:sldId id="260" r:id="rId12"/>
    <p:sldId id="295" r:id="rId13"/>
    <p:sldId id="262" r:id="rId14"/>
    <p:sldId id="263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489" autoAdjust="0"/>
  </p:normalViewPr>
  <p:slideViewPr>
    <p:cSldViewPr>
      <p:cViewPr varScale="1">
        <p:scale>
          <a:sx n="90" d="100"/>
          <a:sy n="90" d="100"/>
        </p:scale>
        <p:origin x="-22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schools.dnevnik.ru/reports/default.aspx?school=1000010554047&amp;report=progress-students&amp;year=2017&amp;group=1309378402690405630&amp;student=1000010916873&amp;repPeriod=1309364774759176886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schools.dnevnik.ru/reports/default.aspx?school=1000010554047&amp;report=progress-students&amp;year=2017&amp;group=1309378402690405630&amp;student=1000010916873&amp;repPeriod=1309364774759176886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schools.dnevnik.ru/reports/default.aspx?school=1000010554047&amp;report=progress-students&amp;year=2017&amp;group=1309378402690405630&amp;student=1000010916873&amp;repPeriod=1309364774759176886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schools.dnevnik.ru/reports/default.aspx?school=1000010554047&amp;report=progress-students&amp;year=2017&amp;group=1309378402690405630&amp;student=1000010916873&amp;repPeriod=1309364774759176886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857232"/>
            <a:ext cx="7772400" cy="1457334"/>
          </a:xfrm>
        </p:spPr>
        <p:txBody>
          <a:bodyPr>
            <a:normAutofit/>
          </a:bodyPr>
          <a:lstStyle/>
          <a:p>
            <a:r>
              <a:rPr lang="ru-RU" sz="6000" b="1" i="1" dirty="0" smtClean="0">
                <a:latin typeface="Times New Roman" pitchFamily="18" charset="0"/>
                <a:cs typeface="Times New Roman" pitchFamily="18" charset="0"/>
              </a:rPr>
              <a:t>Итоги 3 четверти</a:t>
            </a:r>
            <a:endParaRPr lang="ru-RU" sz="6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14" y="2214554"/>
            <a:ext cx="6400800" cy="3643338"/>
          </a:xfrm>
        </p:spPr>
        <p:txBody>
          <a:bodyPr>
            <a:normAutofit fontScale="92500" lnSpcReduction="20000"/>
          </a:bodyPr>
          <a:lstStyle/>
          <a:p>
            <a:r>
              <a:rPr lang="ru-RU" sz="6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2020-2021</a:t>
            </a:r>
          </a:p>
          <a:p>
            <a:endParaRPr lang="ru-RU" sz="6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6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6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5-9 классы</a:t>
            </a:r>
            <a:endParaRPr lang="ru-RU" sz="6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8-е классы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881174"/>
              </p:ext>
            </p:extLst>
          </p:nvPr>
        </p:nvGraphicFramePr>
        <p:xfrm>
          <a:off x="323528" y="1268760"/>
          <a:ext cx="8435280" cy="4824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8799"/>
                <a:gridCol w="1273538"/>
                <a:gridCol w="1236222"/>
                <a:gridCol w="1721480"/>
                <a:gridCol w="1498763"/>
                <a:gridCol w="1686478"/>
              </a:tblGrid>
              <a:tr h="989194">
                <a:tc>
                  <a:txBody>
                    <a:bodyPr/>
                    <a:lstStyle/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НА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«5»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НА «4»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Успешность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Качество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286530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8а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25/2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64,0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274406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8б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24/0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91,67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62,5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274406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8в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26/1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42,31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6" name="Прямая со стрелкой 5"/>
          <p:cNvCxnSpPr/>
          <p:nvPr/>
        </p:nvCxnSpPr>
        <p:spPr>
          <a:xfrm rot="5400000" flipH="1" flipV="1">
            <a:off x="7215206" y="2571744"/>
            <a:ext cx="785818" cy="64294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5400000" flipH="1" flipV="1">
            <a:off x="7108049" y="3821909"/>
            <a:ext cx="857256" cy="64294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7215206" y="5357826"/>
            <a:ext cx="928694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16200000" flipH="1">
            <a:off x="7715272" y="2714620"/>
            <a:ext cx="785818" cy="500066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16200000" flipH="1">
            <a:off x="7786710" y="3786190"/>
            <a:ext cx="571504" cy="42862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6200000" flipH="1">
            <a:off x="7965305" y="5536421"/>
            <a:ext cx="642942" cy="28575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57601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9-е классы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4655083"/>
              </p:ext>
            </p:extLst>
          </p:nvPr>
        </p:nvGraphicFramePr>
        <p:xfrm>
          <a:off x="457200" y="1142985"/>
          <a:ext cx="8115328" cy="54598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0156"/>
                <a:gridCol w="1225232"/>
                <a:gridCol w="1337908"/>
                <a:gridCol w="1651624"/>
                <a:gridCol w="1623104"/>
                <a:gridCol w="1297304"/>
              </a:tblGrid>
              <a:tr h="737555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На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«5»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На «4»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Успешность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Качество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Средний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балл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37556">
                <a:tc>
                  <a:txBody>
                    <a:bodyPr/>
                    <a:lstStyle/>
                    <a:p>
                      <a:pPr algn="ctr"/>
                      <a:r>
                        <a:rPr lang="ru-RU" sz="4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</a:t>
                      </a:r>
                      <a:endParaRPr lang="ru-RU" sz="4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4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ru-RU" sz="4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47,96</a:t>
                      </a:r>
                      <a:endParaRPr lang="ru-RU" sz="4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4,24</a:t>
                      </a:r>
                      <a:endParaRPr lang="ru-RU" sz="4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70505">
                <a:tc>
                  <a:txBody>
                    <a:bodyPr/>
                    <a:lstStyle/>
                    <a:p>
                      <a:pPr algn="ctr"/>
                      <a:r>
                        <a:rPr lang="ru-RU" sz="4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</a:t>
                      </a:r>
                      <a:endParaRPr lang="ru-RU" sz="4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4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</a:t>
                      </a:r>
                      <a:endParaRPr lang="ru-RU" sz="4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4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56,12</a:t>
                      </a:r>
                      <a:endParaRPr lang="ru-RU" sz="4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4,3</a:t>
                      </a:r>
                      <a:endParaRPr lang="ru-RU" sz="4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37556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97</a:t>
                      </a:r>
                      <a:endParaRPr lang="ru-RU" sz="4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4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  <a:endParaRPr lang="ru-RU" sz="4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98,97</a:t>
                      </a:r>
                      <a:endParaRPr lang="ru-RU" sz="4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56,52</a:t>
                      </a:r>
                      <a:endParaRPr lang="ru-RU" sz="4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4,36</a:t>
                      </a:r>
                      <a:endParaRPr lang="ru-RU" sz="4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546115">
                <a:tc gridSpan="6">
                  <a:txBody>
                    <a:bodyPr/>
                    <a:lstStyle/>
                    <a:p>
                      <a:pPr algn="ctr"/>
                      <a:r>
                        <a:rPr lang="ru-RU" sz="3600" b="0" i="0" u="none" strike="noStrik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2"/>
                        </a:rPr>
                        <a:t>Отличники:  </a:t>
                      </a:r>
                    </a:p>
                    <a:p>
                      <a:pPr algn="ctr"/>
                      <a:endParaRPr lang="ru-RU" sz="1400" b="0" i="0" u="none" strike="noStrike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  <a:hlinkClick r:id="rId2"/>
                      </a:endParaRPr>
                    </a:p>
                    <a:p>
                      <a:pPr algn="ctr"/>
                      <a:r>
                        <a:rPr lang="ru-RU" sz="3600" b="0" i="0" u="none" strike="noStrik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2"/>
                        </a:rPr>
                        <a:t>Кузнецова С., Лебедь Д. -  9б, </a:t>
                      </a:r>
                    </a:p>
                    <a:p>
                      <a:pPr algn="ctr"/>
                      <a:r>
                        <a:rPr lang="ru-RU" sz="3600" b="0" i="0" u="none" strike="noStrike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2"/>
                        </a:rPr>
                        <a:t>Андреечева</a:t>
                      </a:r>
                      <a:r>
                        <a:rPr lang="ru-RU" sz="3600" b="0" i="0" u="none" strike="noStrik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2"/>
                        </a:rPr>
                        <a:t> В., Курапов М.– 9в,</a:t>
                      </a:r>
                    </a:p>
                    <a:p>
                      <a:pPr algn="ctr"/>
                      <a:r>
                        <a:rPr lang="ru-RU" sz="3600" b="0" i="0" u="none" strike="noStrik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2"/>
                        </a:rPr>
                        <a:t>Абрамов Д.,</a:t>
                      </a:r>
                      <a:r>
                        <a:rPr lang="ru-RU" sz="3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2"/>
                        </a:rPr>
                        <a:t> Скачков И.</a:t>
                      </a:r>
                      <a:r>
                        <a:rPr lang="ru-RU" sz="3600" b="0" i="0" u="none" strike="noStrik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2"/>
                        </a:rPr>
                        <a:t> – 9г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9-е классы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0282574"/>
              </p:ext>
            </p:extLst>
          </p:nvPr>
        </p:nvGraphicFramePr>
        <p:xfrm>
          <a:off x="323528" y="1268760"/>
          <a:ext cx="8435280" cy="4752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8799"/>
                <a:gridCol w="1273538"/>
                <a:gridCol w="1236222"/>
                <a:gridCol w="1721480"/>
                <a:gridCol w="1836790"/>
                <a:gridCol w="1348451"/>
              </a:tblGrid>
              <a:tr h="782497">
                <a:tc>
                  <a:txBody>
                    <a:bodyPr/>
                    <a:lstStyle/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НА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«5»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НА «4»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Успешность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Качество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017703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9а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24/0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95,83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29,17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008112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9б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25/2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68,0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008112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9в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25/2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72,0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9г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23/2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56,52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8" name="Прямая со стрелкой 7"/>
          <p:cNvCxnSpPr/>
          <p:nvPr/>
        </p:nvCxnSpPr>
        <p:spPr>
          <a:xfrm flipV="1">
            <a:off x="7500958" y="3571876"/>
            <a:ext cx="714380" cy="500066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5400000" flipH="1" flipV="1">
            <a:off x="7465239" y="4536289"/>
            <a:ext cx="714380" cy="7143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7500958" y="2143116"/>
            <a:ext cx="571504" cy="42862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16200000" flipH="1">
            <a:off x="8001024" y="2643182"/>
            <a:ext cx="285752" cy="142876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 flipH="1" flipV="1">
            <a:off x="8143900" y="3143248"/>
            <a:ext cx="571504" cy="42862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7858148" y="4286256"/>
            <a:ext cx="357190" cy="142876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7643834" y="5500702"/>
            <a:ext cx="428628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8072462" y="5500702"/>
            <a:ext cx="428628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57601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5 - 9-е классы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5423998"/>
              </p:ext>
            </p:extLst>
          </p:nvPr>
        </p:nvGraphicFramePr>
        <p:xfrm>
          <a:off x="457200" y="928671"/>
          <a:ext cx="8115328" cy="46434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0156"/>
                <a:gridCol w="1134380"/>
                <a:gridCol w="1285884"/>
                <a:gridCol w="1794500"/>
                <a:gridCol w="1623104"/>
                <a:gridCol w="1297304"/>
              </a:tblGrid>
              <a:tr h="928693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На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«5»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На «4»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Успешность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Качество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Средний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балл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143008">
                <a:tc>
                  <a:txBody>
                    <a:bodyPr/>
                    <a:lstStyle/>
                    <a:p>
                      <a:pPr algn="ctr"/>
                      <a:r>
                        <a:rPr lang="ru-RU" sz="4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507</a:t>
                      </a:r>
                      <a:endParaRPr lang="ru-RU" sz="4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4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265</a:t>
                      </a:r>
                      <a:endParaRPr lang="ru-RU" sz="4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98,</a:t>
                      </a:r>
                      <a:r>
                        <a:rPr lang="ru-RU" sz="40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4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57,0</a:t>
                      </a:r>
                      <a:endParaRPr lang="ru-RU" sz="4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4,36</a:t>
                      </a:r>
                      <a:endParaRPr lang="ru-RU" sz="4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285884">
                <a:tc>
                  <a:txBody>
                    <a:bodyPr/>
                    <a:lstStyle/>
                    <a:p>
                      <a:pPr algn="ctr"/>
                      <a:r>
                        <a:rPr lang="ru-RU" sz="4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507</a:t>
                      </a:r>
                      <a:endParaRPr lang="ru-RU" sz="4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ru-RU" sz="4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285</a:t>
                      </a:r>
                      <a:endParaRPr lang="ru-RU" sz="4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99,6</a:t>
                      </a:r>
                      <a:endParaRPr lang="ru-RU" sz="4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61,74</a:t>
                      </a:r>
                      <a:endParaRPr lang="ru-RU" sz="4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4,53</a:t>
                      </a:r>
                      <a:endParaRPr lang="ru-RU" sz="4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285884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505</a:t>
                      </a:r>
                      <a:endParaRPr lang="ru-RU" sz="4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ru-RU" sz="4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278</a:t>
                      </a:r>
                      <a:endParaRPr lang="ru-RU" sz="4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97,82</a:t>
                      </a:r>
                      <a:endParaRPr lang="ru-RU" sz="4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61,19</a:t>
                      </a:r>
                      <a:endParaRPr lang="ru-RU" sz="4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4,37</a:t>
                      </a:r>
                      <a:endParaRPr lang="ru-RU" sz="4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2-9-е классы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1246822"/>
              </p:ext>
            </p:extLst>
          </p:nvPr>
        </p:nvGraphicFramePr>
        <p:xfrm>
          <a:off x="457200" y="1285860"/>
          <a:ext cx="8115328" cy="52690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0156"/>
                <a:gridCol w="1062942"/>
                <a:gridCol w="1285884"/>
                <a:gridCol w="1865938"/>
                <a:gridCol w="1623104"/>
                <a:gridCol w="1297304"/>
              </a:tblGrid>
              <a:tr h="760968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На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«5»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На «4»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Успешность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Качество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Средний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балл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502682">
                <a:tc>
                  <a:txBody>
                    <a:bodyPr/>
                    <a:lstStyle/>
                    <a:p>
                      <a:pPr algn="ctr"/>
                      <a:r>
                        <a:rPr lang="ru-RU" sz="4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859</a:t>
                      </a:r>
                      <a:endParaRPr lang="ru-RU" sz="4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  <a:endParaRPr lang="ru-RU" sz="4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526</a:t>
                      </a:r>
                      <a:endParaRPr lang="ru-RU" sz="4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98,96</a:t>
                      </a:r>
                      <a:endParaRPr lang="ru-RU" sz="4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69,62</a:t>
                      </a:r>
                      <a:endParaRPr lang="ru-RU" sz="4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4,52</a:t>
                      </a:r>
                      <a:endParaRPr lang="ru-RU" sz="4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502682">
                <a:tc>
                  <a:txBody>
                    <a:bodyPr/>
                    <a:lstStyle/>
                    <a:p>
                      <a:pPr algn="ctr"/>
                      <a:r>
                        <a:rPr lang="ru-RU" sz="4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859</a:t>
                      </a:r>
                      <a:endParaRPr lang="ru-RU" sz="4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86</a:t>
                      </a:r>
                      <a:endParaRPr lang="ru-RU" sz="4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529</a:t>
                      </a:r>
                      <a:endParaRPr lang="ru-RU" sz="4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99,7</a:t>
                      </a:r>
                      <a:endParaRPr lang="ru-RU" sz="4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71,59</a:t>
                      </a:r>
                      <a:endParaRPr lang="ru-RU" sz="4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4,53</a:t>
                      </a:r>
                      <a:endParaRPr lang="ru-RU" sz="4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502682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857</a:t>
                      </a:r>
                      <a:endParaRPr lang="ru-RU" sz="4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73</a:t>
                      </a:r>
                      <a:endParaRPr lang="ru-RU" sz="4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536</a:t>
                      </a:r>
                      <a:endParaRPr lang="ru-RU" sz="4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98,72</a:t>
                      </a:r>
                      <a:endParaRPr lang="ru-RU" sz="4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71,06</a:t>
                      </a:r>
                      <a:endParaRPr lang="ru-RU" sz="4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4,5</a:t>
                      </a:r>
                      <a:endParaRPr lang="ru-RU" sz="4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5-е классы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3376006"/>
              </p:ext>
            </p:extLst>
          </p:nvPr>
        </p:nvGraphicFramePr>
        <p:xfrm>
          <a:off x="457200" y="1700809"/>
          <a:ext cx="8435280" cy="38983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8799"/>
                <a:gridCol w="1273538"/>
                <a:gridCol w="1236222"/>
                <a:gridCol w="1721480"/>
                <a:gridCol w="1836790"/>
                <a:gridCol w="1348451"/>
              </a:tblGrid>
              <a:tr h="1376516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НА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«5»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НА «4»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Успешность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Качество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Средний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балл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53270">
                <a:tc>
                  <a:txBody>
                    <a:bodyPr/>
                    <a:lstStyle/>
                    <a:p>
                      <a:pPr algn="ctr"/>
                      <a:r>
                        <a:rPr lang="ru-RU" sz="4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114</a:t>
                      </a:r>
                      <a:endParaRPr lang="ru-RU" sz="4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4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68</a:t>
                      </a:r>
                      <a:endParaRPr lang="ru-RU" sz="4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4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71,05</a:t>
                      </a:r>
                      <a:endParaRPr lang="ru-RU" sz="4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4,49</a:t>
                      </a:r>
                      <a:endParaRPr lang="ru-RU" sz="4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84289">
                <a:tc>
                  <a:txBody>
                    <a:bodyPr/>
                    <a:lstStyle/>
                    <a:p>
                      <a:pPr algn="ctr"/>
                      <a:r>
                        <a:rPr lang="ru-RU" sz="4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114</a:t>
                      </a:r>
                      <a:endParaRPr lang="ru-RU" sz="4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4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lang="ru-RU" sz="4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4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71,05</a:t>
                      </a:r>
                      <a:endParaRPr lang="ru-RU" sz="4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4,52</a:t>
                      </a:r>
                      <a:endParaRPr lang="ru-RU" sz="4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84289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113</a:t>
                      </a:r>
                      <a:endParaRPr lang="ru-RU" sz="4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4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  <a:endParaRPr lang="ru-RU" sz="4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4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67,26</a:t>
                      </a:r>
                      <a:endParaRPr lang="ru-RU" sz="4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4,45</a:t>
                      </a:r>
                      <a:endParaRPr lang="ru-RU" sz="4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1274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5-е классы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6314730"/>
              </p:ext>
            </p:extLst>
          </p:nvPr>
        </p:nvGraphicFramePr>
        <p:xfrm>
          <a:off x="323528" y="1268760"/>
          <a:ext cx="8435280" cy="4752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8799"/>
                <a:gridCol w="1273538"/>
                <a:gridCol w="1236222"/>
                <a:gridCol w="1721480"/>
                <a:gridCol w="1498763"/>
                <a:gridCol w="1686478"/>
              </a:tblGrid>
              <a:tr h="782497">
                <a:tc>
                  <a:txBody>
                    <a:bodyPr/>
                    <a:lstStyle/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НА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«5»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НА «4»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Успешность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Качество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017703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5а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27/2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59,26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4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008112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5б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30/1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63,33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4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008112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5в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28/5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75,0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4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5г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28/3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71,43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4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6" name="Прямая со стрелкой 5"/>
          <p:cNvCxnSpPr/>
          <p:nvPr/>
        </p:nvCxnSpPr>
        <p:spPr>
          <a:xfrm>
            <a:off x="7215206" y="2357430"/>
            <a:ext cx="714380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V="1">
            <a:off x="7215206" y="3143248"/>
            <a:ext cx="642942" cy="571504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7286644" y="4357694"/>
            <a:ext cx="1000132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7286644" y="5500702"/>
            <a:ext cx="714380" cy="42862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7929586" y="2357430"/>
            <a:ext cx="357190" cy="28575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16200000" flipH="1">
            <a:off x="7715272" y="3286124"/>
            <a:ext cx="857256" cy="571504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6200000" flipH="1">
            <a:off x="8286776" y="4357694"/>
            <a:ext cx="285752" cy="28575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5400000" flipH="1" flipV="1">
            <a:off x="7893867" y="5250669"/>
            <a:ext cx="785818" cy="571504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0167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Отличники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14882"/>
          </a:xfrm>
        </p:spPr>
        <p:txBody>
          <a:bodyPr>
            <a:normAutofit fontScale="70000" lnSpcReduction="20000"/>
          </a:bodyPr>
          <a:lstStyle/>
          <a:p>
            <a:r>
              <a:rPr lang="ru-RU" sz="4600" b="1" dirty="0" err="1">
                <a:solidFill>
                  <a:srgbClr val="0070C0"/>
                </a:solidFill>
              </a:rPr>
              <a:t>Авдышоева</a:t>
            </a:r>
            <a:r>
              <a:rPr lang="ru-RU" sz="4600" b="1" dirty="0">
                <a:solidFill>
                  <a:srgbClr val="0070C0"/>
                </a:solidFill>
              </a:rPr>
              <a:t> А</a:t>
            </a:r>
            <a:r>
              <a:rPr lang="ru-RU" sz="4600" b="1" dirty="0" smtClean="0">
                <a:solidFill>
                  <a:srgbClr val="0070C0"/>
                </a:solidFill>
              </a:rPr>
              <a:t>.,    Терещенко А.</a:t>
            </a:r>
          </a:p>
          <a:p>
            <a:endParaRPr lang="ru-RU" sz="4600" b="1" dirty="0">
              <a:solidFill>
                <a:srgbClr val="0070C0"/>
              </a:solidFill>
            </a:endParaRPr>
          </a:p>
          <a:p>
            <a:r>
              <a:rPr lang="ru-RU" sz="4600" b="1" dirty="0" err="1" smtClean="0">
                <a:solidFill>
                  <a:srgbClr val="0070C0"/>
                </a:solidFill>
              </a:rPr>
              <a:t>Свепарская</a:t>
            </a:r>
            <a:r>
              <a:rPr lang="ru-RU" sz="4600" b="1" dirty="0" smtClean="0">
                <a:solidFill>
                  <a:srgbClr val="0070C0"/>
                </a:solidFill>
              </a:rPr>
              <a:t> З.,</a:t>
            </a:r>
          </a:p>
          <a:p>
            <a:endParaRPr lang="ru-RU" sz="4600" dirty="0" smtClean="0">
              <a:solidFill>
                <a:srgbClr val="0070C0"/>
              </a:solidFill>
            </a:endParaRPr>
          </a:p>
          <a:p>
            <a:r>
              <a:rPr lang="ru-RU" sz="4600" b="1" dirty="0" smtClean="0">
                <a:solidFill>
                  <a:srgbClr val="0070C0"/>
                </a:solidFill>
              </a:rPr>
              <a:t>Кравченко М.,     Куликов Т.,</a:t>
            </a:r>
          </a:p>
          <a:p>
            <a:pPr>
              <a:buNone/>
            </a:pPr>
            <a:r>
              <a:rPr lang="ru-RU" sz="4600" b="1" dirty="0" smtClean="0">
                <a:solidFill>
                  <a:srgbClr val="0070C0"/>
                </a:solidFill>
              </a:rPr>
              <a:t> </a:t>
            </a:r>
            <a:r>
              <a:rPr lang="ru-RU" sz="4600" b="1" dirty="0" smtClean="0">
                <a:solidFill>
                  <a:srgbClr val="0070C0"/>
                </a:solidFill>
              </a:rPr>
              <a:t>   </a:t>
            </a:r>
            <a:r>
              <a:rPr lang="ru-RU" sz="4600" b="1" dirty="0" err="1" smtClean="0">
                <a:solidFill>
                  <a:srgbClr val="0070C0"/>
                </a:solidFill>
              </a:rPr>
              <a:t>Насекина</a:t>
            </a:r>
            <a:r>
              <a:rPr lang="ru-RU" sz="4600" b="1" dirty="0" smtClean="0">
                <a:solidFill>
                  <a:srgbClr val="0070C0"/>
                </a:solidFill>
              </a:rPr>
              <a:t> </a:t>
            </a:r>
            <a:r>
              <a:rPr lang="ru-RU" sz="4600" b="1" dirty="0" smtClean="0">
                <a:solidFill>
                  <a:srgbClr val="0070C0"/>
                </a:solidFill>
              </a:rPr>
              <a:t>С.,     </a:t>
            </a:r>
            <a:r>
              <a:rPr lang="ru-RU" sz="4600" b="1" dirty="0" err="1" smtClean="0">
                <a:solidFill>
                  <a:srgbClr val="0070C0"/>
                </a:solidFill>
              </a:rPr>
              <a:t>Скаженик</a:t>
            </a:r>
            <a:r>
              <a:rPr lang="ru-RU" sz="4600" b="1" dirty="0" smtClean="0">
                <a:solidFill>
                  <a:srgbClr val="0070C0"/>
                </a:solidFill>
              </a:rPr>
              <a:t> А., </a:t>
            </a:r>
            <a:r>
              <a:rPr lang="ru-RU" sz="4600" b="1" dirty="0" err="1" smtClean="0">
                <a:solidFill>
                  <a:srgbClr val="0070C0"/>
                </a:solidFill>
              </a:rPr>
              <a:t>Такахо</a:t>
            </a:r>
            <a:r>
              <a:rPr lang="ru-RU" sz="4600" b="1" dirty="0" smtClean="0">
                <a:solidFill>
                  <a:srgbClr val="0070C0"/>
                </a:solidFill>
              </a:rPr>
              <a:t> А.</a:t>
            </a:r>
          </a:p>
          <a:p>
            <a:pPr marL="0" indent="0">
              <a:buNone/>
            </a:pPr>
            <a:endParaRPr lang="ru-RU" sz="4600" dirty="0" smtClean="0">
              <a:solidFill>
                <a:srgbClr val="0070C0"/>
              </a:solidFill>
            </a:endParaRPr>
          </a:p>
          <a:p>
            <a:r>
              <a:rPr lang="ru-RU" sz="4600" b="1" dirty="0" err="1" smtClean="0">
                <a:solidFill>
                  <a:srgbClr val="0070C0"/>
                </a:solidFill>
              </a:rPr>
              <a:t>Бурмагин</a:t>
            </a:r>
            <a:r>
              <a:rPr lang="ru-RU" sz="4600" b="1" dirty="0" smtClean="0">
                <a:solidFill>
                  <a:srgbClr val="0070C0"/>
                </a:solidFill>
              </a:rPr>
              <a:t> А., Пивоваров В.,    Суранова Т.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074726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6-е классы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2182627"/>
              </p:ext>
            </p:extLst>
          </p:nvPr>
        </p:nvGraphicFramePr>
        <p:xfrm>
          <a:off x="457200" y="1000109"/>
          <a:ext cx="8115328" cy="56436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0156"/>
                <a:gridCol w="1225232"/>
                <a:gridCol w="1261340"/>
                <a:gridCol w="1800200"/>
                <a:gridCol w="1551096"/>
                <a:gridCol w="1297304"/>
              </a:tblGrid>
              <a:tr h="723701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НА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«5»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НА «4»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Успешность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Качество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Средний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балл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10188">
                <a:tc>
                  <a:txBody>
                    <a:bodyPr/>
                    <a:lstStyle/>
                    <a:p>
                      <a:pPr algn="ctr"/>
                      <a:r>
                        <a:rPr lang="ru-RU" sz="4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4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61</a:t>
                      </a:r>
                      <a:endParaRPr lang="ru-RU" sz="4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96,46</a:t>
                      </a:r>
                      <a:endParaRPr lang="ru-RU" sz="4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57,52</a:t>
                      </a:r>
                      <a:endParaRPr lang="ru-RU" sz="4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4,48</a:t>
                      </a:r>
                      <a:endParaRPr lang="ru-RU" sz="4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09586">
                <a:tc>
                  <a:txBody>
                    <a:bodyPr/>
                    <a:lstStyle/>
                    <a:p>
                      <a:pPr algn="ctr"/>
                      <a:r>
                        <a:rPr lang="ru-RU" sz="4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4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68</a:t>
                      </a:r>
                      <a:endParaRPr lang="ru-RU" sz="4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4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66,07</a:t>
                      </a:r>
                      <a:endParaRPr lang="ru-RU" sz="4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4,54</a:t>
                      </a:r>
                      <a:endParaRPr lang="ru-RU" sz="4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23702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4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74</a:t>
                      </a:r>
                      <a:endParaRPr lang="ru-RU" sz="4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98,21</a:t>
                      </a:r>
                      <a:endParaRPr lang="ru-RU" sz="4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73,21</a:t>
                      </a:r>
                      <a:endParaRPr lang="ru-RU" sz="4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4,53</a:t>
                      </a:r>
                      <a:endParaRPr lang="ru-RU" sz="4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676425">
                <a:tc gridSpan="6">
                  <a:txBody>
                    <a:bodyPr/>
                    <a:lstStyle/>
                    <a:p>
                      <a:pPr algn="ctr"/>
                      <a:r>
                        <a:rPr lang="ru-RU" sz="2800" b="0" i="0" u="none" strike="noStrik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2"/>
                        </a:rPr>
                        <a:t>Отличники:</a:t>
                      </a:r>
                    </a:p>
                    <a:p>
                      <a:pPr algn="ctr"/>
                      <a:r>
                        <a:rPr lang="ru-RU" sz="2800" b="0" i="0" u="none" strike="noStrik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2"/>
                        </a:rPr>
                        <a:t>Знатных К., </a:t>
                      </a:r>
                      <a:r>
                        <a:rPr lang="ru-RU" sz="2800" b="0" i="0" u="none" strike="noStrike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2"/>
                        </a:rPr>
                        <a:t>Репницына</a:t>
                      </a:r>
                      <a:r>
                        <a:rPr lang="ru-RU" sz="2800" b="0" i="0" u="none" strike="noStrik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2"/>
                        </a:rPr>
                        <a:t> Е. – 6а </a:t>
                      </a:r>
                      <a:r>
                        <a:rPr lang="ru-RU" sz="2800" b="0" i="0" u="none" strike="noStrike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2"/>
                        </a:rPr>
                        <a:t>кл</a:t>
                      </a:r>
                      <a:r>
                        <a:rPr lang="ru-RU" sz="2800" b="0" i="0" u="none" strike="noStrik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2"/>
                        </a:rPr>
                        <a:t>.</a:t>
                      </a:r>
                    </a:p>
                    <a:p>
                      <a:pPr algn="ctr"/>
                      <a:r>
                        <a:rPr lang="ru-RU" sz="2800" b="0" i="0" u="none" strike="noStrik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2"/>
                        </a:rPr>
                        <a:t>Григорьев С. – 6б </a:t>
                      </a:r>
                      <a:r>
                        <a:rPr lang="ru-RU" sz="2800" b="0" i="0" u="none" strike="noStrike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2"/>
                        </a:rPr>
                        <a:t>кл</a:t>
                      </a:r>
                      <a:r>
                        <a:rPr lang="ru-RU" sz="2800" b="0" i="0" u="none" strike="noStrik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2"/>
                        </a:rPr>
                        <a:t>.,</a:t>
                      </a:r>
                      <a:r>
                        <a:rPr lang="ru-RU" sz="2800" b="0" i="0" u="sng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2"/>
                        </a:rPr>
                        <a:t>          Аксёнов И.– 6г </a:t>
                      </a:r>
                      <a:r>
                        <a:rPr lang="ru-RU" sz="2800" b="0" i="0" u="sng" strike="noStrike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2"/>
                        </a:rPr>
                        <a:t>кл</a:t>
                      </a:r>
                      <a:r>
                        <a:rPr lang="ru-RU" sz="2800" b="0" i="0" u="none" strike="noStrik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2"/>
                        </a:rPr>
                        <a:t>   </a:t>
                      </a:r>
                    </a:p>
                    <a:p>
                      <a:pPr algn="ctr"/>
                      <a:r>
                        <a:rPr lang="ru-RU" sz="2800" b="0" i="0" u="none" strike="noStrik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2"/>
                        </a:rPr>
                        <a:t>  Давыдова А., Евменова С., Мигунова С., Шипилова Т.</a:t>
                      </a:r>
                      <a:r>
                        <a:rPr lang="ru-RU" sz="2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2"/>
                        </a:rPr>
                        <a:t> </a:t>
                      </a:r>
                      <a:r>
                        <a:rPr lang="ru-RU" sz="2800" b="0" i="0" u="sng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2"/>
                        </a:rPr>
                        <a:t>– 6в </a:t>
                      </a:r>
                      <a:r>
                        <a:rPr lang="ru-RU" sz="2800" b="0" i="0" u="sng" strike="noStrike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2"/>
                        </a:rPr>
                        <a:t>кл</a:t>
                      </a:r>
                      <a:r>
                        <a:rPr lang="ru-RU" sz="2800" b="0" i="0" u="sng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2"/>
                        </a:rPr>
                        <a:t>.,          </a:t>
                      </a:r>
                      <a:endParaRPr lang="ru-RU" sz="2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2423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6-е классы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0198749"/>
              </p:ext>
            </p:extLst>
          </p:nvPr>
        </p:nvGraphicFramePr>
        <p:xfrm>
          <a:off x="323528" y="1268760"/>
          <a:ext cx="8435280" cy="4752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8799"/>
                <a:gridCol w="1273538"/>
                <a:gridCol w="1236222"/>
                <a:gridCol w="1721480"/>
                <a:gridCol w="1836790"/>
                <a:gridCol w="1348451"/>
              </a:tblGrid>
              <a:tr h="782497">
                <a:tc>
                  <a:txBody>
                    <a:bodyPr/>
                    <a:lstStyle/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НА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«5»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НА «4»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Успешность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Качество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017703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6а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28/2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75,0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008112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6б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27/1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81,48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008112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6в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28/4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96,43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57,14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6г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29/1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96,55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79,31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6" name="Прямая со стрелкой 5"/>
          <p:cNvCxnSpPr/>
          <p:nvPr/>
        </p:nvCxnSpPr>
        <p:spPr>
          <a:xfrm flipV="1">
            <a:off x="7500958" y="2571744"/>
            <a:ext cx="714380" cy="42862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7500958" y="3929066"/>
            <a:ext cx="928694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V="1">
            <a:off x="7572396" y="4572008"/>
            <a:ext cx="714380" cy="42862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5400000" flipH="1" flipV="1">
            <a:off x="7679553" y="5250669"/>
            <a:ext cx="714380" cy="500066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 flipH="1" flipV="1">
            <a:off x="8215338" y="2143116"/>
            <a:ext cx="428628" cy="42862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 flipH="1" flipV="1">
            <a:off x="8179619" y="3464719"/>
            <a:ext cx="714380" cy="214314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 flipH="1" flipV="1">
            <a:off x="8251057" y="4321975"/>
            <a:ext cx="285752" cy="214314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16200000" flipH="1">
            <a:off x="8286776" y="5143512"/>
            <a:ext cx="285752" cy="28575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1002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7-е классы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4731055"/>
              </p:ext>
            </p:extLst>
          </p:nvPr>
        </p:nvGraphicFramePr>
        <p:xfrm>
          <a:off x="457200" y="928671"/>
          <a:ext cx="8435280" cy="53953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8799"/>
                <a:gridCol w="1273538"/>
                <a:gridCol w="1236222"/>
                <a:gridCol w="1721480"/>
                <a:gridCol w="1836790"/>
                <a:gridCol w="1348451"/>
              </a:tblGrid>
              <a:tr h="642183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НА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«5»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НА «4»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Успешность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Качество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Средний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балл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75722">
                <a:tc>
                  <a:txBody>
                    <a:bodyPr/>
                    <a:lstStyle/>
                    <a:p>
                      <a:pPr algn="ctr"/>
                      <a:r>
                        <a:rPr lang="ru-RU" sz="4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107</a:t>
                      </a:r>
                      <a:endParaRPr lang="ru-RU" sz="4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4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  <a:endParaRPr lang="ru-RU" sz="4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97,29</a:t>
                      </a:r>
                      <a:endParaRPr lang="ru-RU" sz="4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48,6</a:t>
                      </a:r>
                      <a:endParaRPr lang="ru-RU" sz="4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4,32</a:t>
                      </a:r>
                      <a:endParaRPr lang="ru-RU" sz="4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30191">
                <a:tc>
                  <a:txBody>
                    <a:bodyPr/>
                    <a:lstStyle/>
                    <a:p>
                      <a:pPr algn="ctr"/>
                      <a:r>
                        <a:rPr lang="ru-RU" sz="4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108</a:t>
                      </a:r>
                      <a:endParaRPr lang="ru-RU" sz="4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4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</a:t>
                      </a:r>
                      <a:endParaRPr lang="ru-RU" sz="4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98,1</a:t>
                      </a:r>
                      <a:endParaRPr lang="ru-RU" sz="4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50,0</a:t>
                      </a:r>
                      <a:endParaRPr lang="ru-RU" sz="4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4,27</a:t>
                      </a:r>
                      <a:endParaRPr lang="ru-RU" sz="4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75722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108</a:t>
                      </a:r>
                      <a:endParaRPr lang="ru-RU" sz="4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4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</a:t>
                      </a:r>
                      <a:endParaRPr lang="ru-RU" sz="4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94,44</a:t>
                      </a:r>
                      <a:endParaRPr lang="ru-RU" sz="4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50,0</a:t>
                      </a:r>
                      <a:endParaRPr lang="ru-RU" sz="4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4,25</a:t>
                      </a:r>
                      <a:endParaRPr lang="ru-RU" sz="4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591156">
                <a:tc gridSpan="6">
                  <a:txBody>
                    <a:bodyPr/>
                    <a:lstStyle/>
                    <a:p>
                      <a:pPr algn="ctr"/>
                      <a:r>
                        <a:rPr lang="ru-RU" sz="3600" b="0" i="0" u="none" strike="noStrik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2"/>
                        </a:rPr>
                        <a:t>Отличники:  </a:t>
                      </a:r>
                      <a:endParaRPr lang="ru-RU" sz="3600" b="0" i="0" u="none" strike="noStrike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3600" b="1" i="0" u="none" strike="noStrike" kern="1200" dirty="0" err="1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Никипарцова</a:t>
                      </a:r>
                      <a:r>
                        <a:rPr lang="ru-RU" sz="3600" b="1" i="0" u="none" strike="noStrike" kern="12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И.</a:t>
                      </a:r>
                      <a:r>
                        <a:rPr lang="ru-RU" sz="3600" b="1" i="0" u="none" strike="noStrike" kern="1200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3600" b="1" i="0" u="none" strike="noStrike" kern="12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– 7б</a:t>
                      </a:r>
                    </a:p>
                    <a:p>
                      <a:pPr algn="ctr"/>
                      <a:r>
                        <a:rPr lang="ru-RU" sz="3600" b="1" i="0" u="none" strike="noStrike" kern="12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Поликарпова Т.</a:t>
                      </a:r>
                      <a:r>
                        <a:rPr lang="ru-RU" sz="3600" b="1" i="0" u="none" strike="noStrike" kern="1200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3600" b="1" i="0" u="none" strike="noStrike" kern="12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– 7в</a:t>
                      </a:r>
                    </a:p>
                    <a:p>
                      <a:pPr algn="ctr"/>
                      <a:r>
                        <a:rPr lang="ru-RU" sz="3600" b="1" i="0" u="none" strike="noStrike" kern="12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Володина А.</a:t>
                      </a:r>
                      <a:r>
                        <a:rPr lang="ru-RU" sz="3600" b="1" i="0" u="none" strike="noStrike" kern="1200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3600" b="1" i="0" u="none" strike="noStrike" kern="12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– 7г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7-е классы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8540196"/>
              </p:ext>
            </p:extLst>
          </p:nvPr>
        </p:nvGraphicFramePr>
        <p:xfrm>
          <a:off x="323528" y="1268760"/>
          <a:ext cx="8435280" cy="4752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8799"/>
                <a:gridCol w="1273538"/>
                <a:gridCol w="1236222"/>
                <a:gridCol w="1721480"/>
                <a:gridCol w="1836790"/>
                <a:gridCol w="1348451"/>
              </a:tblGrid>
              <a:tr h="782497">
                <a:tc>
                  <a:txBody>
                    <a:bodyPr/>
                    <a:lstStyle/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НА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«5»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НА «4»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Успешность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Качество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017703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7а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26/0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96,15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42,31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008112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7б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28/1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89,29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57,14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008112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7в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26/1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57,69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7г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28/1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92,86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42,86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6" name="Прямая со стрелкой 5"/>
          <p:cNvCxnSpPr/>
          <p:nvPr/>
        </p:nvCxnSpPr>
        <p:spPr>
          <a:xfrm flipV="1">
            <a:off x="7500958" y="2571744"/>
            <a:ext cx="785818" cy="42862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7500958" y="3571876"/>
            <a:ext cx="928694" cy="28575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5400000" flipH="1" flipV="1">
            <a:off x="7679553" y="4179099"/>
            <a:ext cx="571504" cy="500066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7500958" y="5286388"/>
            <a:ext cx="785818" cy="42862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 flipH="1" flipV="1">
            <a:off x="8286776" y="2357430"/>
            <a:ext cx="214314" cy="214314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5400000" flipH="1" flipV="1">
            <a:off x="8179619" y="3393281"/>
            <a:ext cx="714380" cy="214314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16200000" flipH="1">
            <a:off x="8036743" y="4393413"/>
            <a:ext cx="785818" cy="42862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V="1">
            <a:off x="8286776" y="5500702"/>
            <a:ext cx="285752" cy="214314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57601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8-е классы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8194681"/>
              </p:ext>
            </p:extLst>
          </p:nvPr>
        </p:nvGraphicFramePr>
        <p:xfrm>
          <a:off x="457200" y="1071546"/>
          <a:ext cx="8115328" cy="52482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0156"/>
                <a:gridCol w="1225232"/>
                <a:gridCol w="1337908"/>
                <a:gridCol w="1714512"/>
                <a:gridCol w="1560216"/>
                <a:gridCol w="1297304"/>
              </a:tblGrid>
              <a:tr h="816516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На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«5»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На «4»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Успешность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Качество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Средний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балл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68241">
                <a:tc>
                  <a:txBody>
                    <a:bodyPr/>
                    <a:lstStyle/>
                    <a:p>
                      <a:pPr algn="ctr"/>
                      <a:r>
                        <a:rPr lang="ru-RU" sz="4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  <a:endParaRPr lang="ru-RU" sz="4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4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  <a:endParaRPr lang="ru-RU" sz="4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97,33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58,67</a:t>
                      </a:r>
                      <a:endParaRPr lang="ru-RU" sz="4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4,29</a:t>
                      </a:r>
                      <a:endParaRPr lang="ru-RU" sz="4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67724">
                <a:tc>
                  <a:txBody>
                    <a:bodyPr/>
                    <a:lstStyle/>
                    <a:p>
                      <a:pPr algn="ctr"/>
                      <a:r>
                        <a:rPr lang="ru-RU" sz="4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  <a:endParaRPr lang="ru-RU" sz="4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4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ru-RU" sz="4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65,33</a:t>
                      </a:r>
                      <a:endParaRPr lang="ru-RU" sz="4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4,33</a:t>
                      </a:r>
                      <a:endParaRPr lang="ru-RU" sz="4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37051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  <a:endParaRPr lang="ru-RU" sz="4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4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lang="ru-RU" sz="4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97,33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56,0</a:t>
                      </a:r>
                      <a:endParaRPr lang="ru-RU" sz="4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4,33</a:t>
                      </a:r>
                      <a:endParaRPr lang="ru-RU" sz="4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125443">
                <a:tc gridSpan="6">
                  <a:txBody>
                    <a:bodyPr/>
                    <a:lstStyle/>
                    <a:p>
                      <a:pPr algn="ctr"/>
                      <a:r>
                        <a:rPr lang="ru-RU" sz="2800" b="0" i="0" u="none" strike="noStrik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2"/>
                        </a:rPr>
                        <a:t>Отличники:    </a:t>
                      </a:r>
                    </a:p>
                    <a:p>
                      <a:pPr algn="ctr"/>
                      <a:r>
                        <a:rPr lang="ru-RU" sz="2800" b="0" i="0" u="none" strike="noStrik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2"/>
                        </a:rPr>
                        <a:t>Прокопьева В., Буряк А. – 8а</a:t>
                      </a:r>
                    </a:p>
                    <a:p>
                      <a:pPr algn="ctr"/>
                      <a:r>
                        <a:rPr lang="ru-RU" sz="2800" b="0" i="0" u="none" strike="noStrik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2"/>
                        </a:rPr>
                        <a:t>Орлова З.– 8в</a:t>
                      </a:r>
                    </a:p>
                    <a:p>
                      <a:pPr algn="ctr"/>
                      <a:endParaRPr lang="ru-RU" sz="1600" b="0" i="0" u="none" strike="noStrike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  <a:hlinkClick r:id="rId2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620</TotalTime>
  <Words>529</Words>
  <Application>Microsoft Office PowerPoint</Application>
  <PresentationFormat>Экран (4:3)</PresentationFormat>
  <Paragraphs>327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Итоги 3 четверти</vt:lpstr>
      <vt:lpstr>5-е классы</vt:lpstr>
      <vt:lpstr>5-е классы</vt:lpstr>
      <vt:lpstr>Отличники</vt:lpstr>
      <vt:lpstr>6-е классы</vt:lpstr>
      <vt:lpstr>6-е классы</vt:lpstr>
      <vt:lpstr>7-е классы</vt:lpstr>
      <vt:lpstr>7-е классы</vt:lpstr>
      <vt:lpstr>8-е классы</vt:lpstr>
      <vt:lpstr>8-е классы</vt:lpstr>
      <vt:lpstr>9-е классы</vt:lpstr>
      <vt:lpstr>9-е классы</vt:lpstr>
      <vt:lpstr>5 - 9-е классы</vt:lpstr>
      <vt:lpstr>2-9-е классы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user</cp:lastModifiedBy>
  <cp:revision>129</cp:revision>
  <dcterms:created xsi:type="dcterms:W3CDTF">2017-11-02T11:15:02Z</dcterms:created>
  <dcterms:modified xsi:type="dcterms:W3CDTF">2021-03-26T11:03:51Z</dcterms:modified>
</cp:coreProperties>
</file>