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3"/>
  </p:notesMasterIdLst>
  <p:handoutMasterIdLst>
    <p:handoutMasterId r:id="rId14"/>
  </p:handoutMasterIdLst>
  <p:sldIdLst>
    <p:sldId id="256" r:id="rId4"/>
    <p:sldId id="257" r:id="rId5"/>
    <p:sldId id="258" r:id="rId6"/>
    <p:sldId id="259" r:id="rId7"/>
    <p:sldId id="263" r:id="rId8"/>
    <p:sldId id="286" r:id="rId9"/>
    <p:sldId id="265" r:id="rId10"/>
    <p:sldId id="287" r:id="rId11"/>
    <p:sldId id="267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F4CF0-AD16-4605-833F-74DD6613540A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E9B9D-311C-41CC-93D5-043415A46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747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body"/>
          </p:nvPr>
        </p:nvSpPr>
        <p:spPr>
          <a:xfrm>
            <a:off x="749350" y="5514073"/>
            <a:ext cx="5994443" cy="522365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800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1" name="PlaceHolder 3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8005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2" name="PlaceHolder 4"/>
          <p:cNvSpPr>
            <a:spLocks noGrp="1"/>
          </p:cNvSpPr>
          <p:nvPr>
            <p:ph type="ftr"/>
          </p:nvPr>
        </p:nvSpPr>
        <p:spPr>
          <a:xfrm>
            <a:off x="0" y="11028538"/>
            <a:ext cx="3251822" cy="58005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13" name="PlaceHolder 5"/>
          <p:cNvSpPr>
            <a:spLocks noGrp="1"/>
          </p:cNvSpPr>
          <p:nvPr>
            <p:ph type="sldNum"/>
          </p:nvPr>
        </p:nvSpPr>
        <p:spPr>
          <a:xfrm>
            <a:off x="4241321" y="11028538"/>
            <a:ext cx="3251822" cy="58005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8DA6078-CFAD-405B-B669-D008AA92C2C7}" type="slidenum"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785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Рисунок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Рисунок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1" name="Рисунок 7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Рисунок 7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7" name="Рисунок 10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8" name="Рисунок 10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3D75D-A651-48B5-81F1-1955E4A772A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B5EB0-8E45-45E5-AB4E-2D433BE71C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755576" y="1268760"/>
            <a:ext cx="7701904" cy="233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Итоги </a:t>
            </a:r>
            <a:r>
              <a:rPr lang="en-US" sz="6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III</a:t>
            </a:r>
            <a:r>
              <a:rPr lang="ru-RU" sz="6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четверти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1371600" y="2780928"/>
            <a:ext cx="6400080" cy="24482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6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2020 — 2021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(начальная школа)</a:t>
            </a:r>
            <a:endParaRPr lang="ru-RU" sz="400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32000" y="0"/>
            <a:ext cx="802548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2"/>
          <p:cNvSpPr/>
          <p:nvPr/>
        </p:nvSpPr>
        <p:spPr>
          <a:xfrm>
            <a:off x="1331640" y="1080000"/>
            <a:ext cx="6984776" cy="35731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endParaRPr lang="en-US" sz="3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ru-RU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Начальная </a:t>
            </a:r>
            <a:r>
              <a:rPr lang="ru-RU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школа </a:t>
            </a:r>
            <a:r>
              <a:rPr lang="en-US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</a:t>
            </a:r>
          </a:p>
          <a:p>
            <a:r>
              <a:rPr lang="en-US" sz="3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</a:t>
            </a:r>
            <a:r>
              <a:rPr lang="ru-RU" sz="3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16</a:t>
            </a:r>
            <a:r>
              <a:rPr lang="ru-RU" sz="3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классов-комплектов</a:t>
            </a:r>
            <a:endParaRPr lang="en-US" sz="36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ru-RU" sz="3600" b="1" strike="noStrike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r>
            <a:r>
              <a:rPr lang="ru-RU" sz="3600" strike="noStrike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3600" strike="noStrike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первых </a:t>
            </a:r>
            <a:r>
              <a:rPr lang="ru-RU" sz="3600" strike="noStrike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класса</a:t>
            </a:r>
            <a:endParaRPr lang="ru-RU" sz="3600" strike="noStrike" spc="-1" dirty="0">
              <a:solidFill>
                <a:srgbClr val="00B05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3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85 первоклассников </a:t>
            </a:r>
            <a:r>
              <a:rPr lang="ru-RU" sz="36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</a:t>
            </a:r>
            <a:endParaRPr lang="en-US" sz="3600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ru-RU" sz="36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</a:t>
            </a:r>
            <a:r>
              <a:rPr lang="ru-RU" sz="36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</a:t>
            </a:r>
            <a:r>
              <a:rPr lang="en-US" sz="36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3600" i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безотметочном</a:t>
            </a:r>
            <a:r>
              <a:rPr lang="ru-RU" sz="36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36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обучении</a:t>
            </a:r>
            <a:endParaRPr lang="ru-RU" sz="360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2-е классы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9" name="Table 2"/>
          <p:cNvGraphicFramePr/>
          <p:nvPr>
            <p:extLst>
              <p:ext uri="{D42A27DB-BD31-4B8C-83A1-F6EECF244321}">
                <p14:modId xmlns:p14="http://schemas.microsoft.com/office/powerpoint/2010/main" val="842103511"/>
              </p:ext>
            </p:extLst>
          </p:nvPr>
        </p:nvGraphicFramePr>
        <p:xfrm>
          <a:off x="457200" y="1600200"/>
          <a:ext cx="8363272" cy="4492800"/>
        </p:xfrm>
        <a:graphic>
          <a:graphicData uri="http://schemas.openxmlformats.org/drawingml/2006/table">
            <a:tbl>
              <a:tblPr/>
              <a:tblGrid>
                <a:gridCol w="1018440"/>
                <a:gridCol w="1087560"/>
                <a:gridCol w="1197360"/>
                <a:gridCol w="2020680"/>
                <a:gridCol w="1526040"/>
                <a:gridCol w="1513192"/>
              </a:tblGrid>
              <a:tr h="118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Всего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на «5»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на «4» и «5»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Успешность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Качество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Средний балл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</a:t>
                      </a:r>
                      <a:r>
                        <a:rPr lang="en-US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16 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(20)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78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(7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en-US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</a:t>
                      </a:r>
                      <a:endParaRPr lang="ru-RU" sz="16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84,68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(86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,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49)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4,63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4,6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1728360">
                <a:tc gridSpan="6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3200" b="1" strike="noStrike" spc="-1" dirty="0" smtClean="0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2-а </a:t>
                      </a:r>
                      <a:r>
                        <a:rPr lang="ru-RU" sz="3200" b="1" strike="noStrike" spc="-1" dirty="0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– </a:t>
                      </a:r>
                      <a:r>
                        <a:rPr lang="en-US" sz="3200" b="1" strike="noStrike" spc="-1" dirty="0" smtClean="0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89,66% </a:t>
                      </a:r>
                      <a:r>
                        <a:rPr lang="en-US" sz="2000" b="1" strike="noStrike" spc="-1" dirty="0" smtClean="0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(89</a:t>
                      </a:r>
                      <a:r>
                        <a:rPr lang="ru-RU" sz="2000" b="1" strike="noStrike" spc="-1" dirty="0" smtClean="0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,</a:t>
                      </a:r>
                      <a:r>
                        <a:rPr lang="en-US" sz="2000" b="1" strike="noStrike" spc="-1" dirty="0" smtClean="0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66</a:t>
                      </a:r>
                      <a:r>
                        <a:rPr lang="ru-RU" sz="2000" b="1" strike="noStrike" spc="-1" dirty="0" smtClean="0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%</a:t>
                      </a:r>
                      <a:r>
                        <a:rPr lang="en-US" sz="2000" b="1" strike="noStrike" spc="-1" dirty="0" smtClean="0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)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    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     </a:t>
                      </a:r>
                      <a:r>
                        <a:rPr lang="ru-RU" sz="3200" b="1" strike="noStrike" spc="-1" dirty="0" smtClean="0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2-в </a:t>
                      </a:r>
                      <a:r>
                        <a:rPr lang="ru-RU" sz="3200" b="1" strike="noStrike" spc="-1" dirty="0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– </a:t>
                      </a:r>
                      <a:r>
                        <a:rPr lang="en-US" sz="3200" b="1" strike="noStrike" spc="-1" dirty="0" smtClean="0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85,71%</a:t>
                      </a:r>
                      <a:r>
                        <a:rPr lang="en-US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,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14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%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)</a:t>
                      </a:r>
                      <a:r>
                        <a:rPr lang="en-US" sz="4000" b="1" strike="noStrike" spc="-1" baseline="0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ru-RU" sz="4000" b="1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 </a:t>
                      </a:r>
                      <a:r>
                        <a:rPr lang="en-US" sz="4000" b="1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                 </a:t>
                      </a:r>
                      <a:r>
                        <a:rPr lang="ru-RU" sz="32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2-б </a:t>
                      </a:r>
                      <a:r>
                        <a:rPr lang="ru-RU" sz="3200" b="1" strike="noStrike" spc="-1" dirty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– </a:t>
                      </a:r>
                      <a:r>
                        <a:rPr lang="en-US" sz="32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85,71%</a:t>
                      </a:r>
                      <a:r>
                        <a:rPr lang="en-US" sz="3200" b="1" strike="noStrike" spc="-1" baseline="0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en-US" sz="20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</a:t>
                      </a:r>
                      <a:r>
                        <a:rPr lang="ru-RU" sz="20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r>
                        <a:rPr lang="en-US" sz="20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</a:t>
                      </a:r>
                      <a:r>
                        <a:rPr lang="ru-RU" sz="20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,</a:t>
                      </a:r>
                      <a:r>
                        <a:rPr lang="en-US" sz="20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71</a:t>
                      </a:r>
                      <a:r>
                        <a:rPr lang="ru-RU" sz="20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%</a:t>
                      </a:r>
                      <a:r>
                        <a:rPr lang="en-US" sz="20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)</a:t>
                      </a:r>
                      <a:r>
                        <a:rPr lang="ru-RU" sz="20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         </a:t>
                      </a:r>
                      <a:r>
                        <a:rPr lang="en-US" sz="20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2-г </a:t>
                      </a:r>
                      <a:r>
                        <a:rPr lang="ru-RU" sz="3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– </a:t>
                      </a:r>
                      <a:r>
                        <a:rPr lang="en-US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76,92% 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88,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46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%</a:t>
                      </a:r>
                      <a:r>
                        <a:rPr lang="en-US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1" name="Table 2"/>
          <p:cNvGraphicFramePr/>
          <p:nvPr>
            <p:extLst>
              <p:ext uri="{D42A27DB-BD31-4B8C-83A1-F6EECF244321}">
                <p14:modId xmlns:p14="http://schemas.microsoft.com/office/powerpoint/2010/main" val="2795039114"/>
              </p:ext>
            </p:extLst>
          </p:nvPr>
        </p:nvGraphicFramePr>
        <p:xfrm>
          <a:off x="373860" y="548680"/>
          <a:ext cx="8395560" cy="4615200"/>
        </p:xfrm>
        <a:graphic>
          <a:graphicData uri="http://schemas.openxmlformats.org/drawingml/2006/table">
            <a:tbl>
              <a:tblPr/>
              <a:tblGrid>
                <a:gridCol w="1152000"/>
                <a:gridCol w="1152000"/>
                <a:gridCol w="6091560"/>
              </a:tblGrid>
              <a:tr h="661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Класс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Кол-во 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2-а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2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</a:t>
                      </a:r>
                      <a:r>
                        <a:rPr lang="en-US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(9)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Агаджанян</a:t>
                      </a:r>
                      <a:r>
                        <a:rPr lang="ru-RU" sz="2400" b="1" i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Наири</a:t>
                      </a:r>
                      <a:r>
                        <a:rPr lang="ru-RU" sz="2400" b="1" i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Зотов Никита, </a:t>
                      </a:r>
                      <a:r>
                        <a:rPr lang="ru-RU" sz="2400" b="1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Медведева Элина, Плотникова Дарья,</a:t>
                      </a:r>
                      <a:r>
                        <a:rPr lang="ru-RU" sz="2400" b="1" i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Плотникова Мария</a:t>
                      </a:r>
                      <a:endParaRPr lang="ru-RU" sz="2400" b="1" i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2-б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2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</a:t>
                      </a:r>
                      <a:r>
                        <a:rPr lang="ru-RU" sz="32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(7)</a:t>
                      </a:r>
                      <a:endParaRPr lang="ru-RU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Белолипецкий</a:t>
                      </a:r>
                      <a:r>
                        <a:rPr lang="ru-RU" sz="2400" b="1" i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Александр, </a:t>
                      </a:r>
                      <a:r>
                        <a:rPr lang="ru-RU" sz="2400" b="1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Куроптева Дарья, </a:t>
                      </a:r>
                      <a:r>
                        <a:rPr lang="ru-RU" sz="2400" b="1" i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Лывин</a:t>
                      </a:r>
                      <a:r>
                        <a:rPr lang="ru-RU" sz="2400" b="1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Матвей, </a:t>
                      </a:r>
                      <a:r>
                        <a:rPr lang="ru-RU" sz="2400" b="1" i="1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Сысов</a:t>
                      </a:r>
                      <a:r>
                        <a:rPr lang="ru-RU" sz="2400" b="1" i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Борис</a:t>
                      </a:r>
                      <a:endParaRPr lang="ru-RU" sz="2400" b="1" i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2-в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 (</a:t>
                      </a:r>
                      <a:r>
                        <a:rPr lang="en-US" sz="32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32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)</a:t>
                      </a:r>
                      <a:endParaRPr lang="ru-RU" sz="1800" strike="noStrike" spc="-1" dirty="0">
                        <a:solidFill>
                          <a:srgbClr val="0070C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Истомин Андрей, Медведев Марк</a:t>
                      </a:r>
                      <a:endParaRPr lang="ru-RU" sz="2400" b="1" i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04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2-г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200" b="1" strike="noStrike" spc="-1" dirty="0" smtClean="0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(</a:t>
                      </a:r>
                      <a:r>
                        <a:rPr lang="en-US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)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0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Антипин Андрей,</a:t>
                      </a:r>
                      <a:r>
                        <a:rPr lang="ru-RU" sz="2400" b="1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Почепинец</a:t>
                      </a:r>
                      <a:r>
                        <a:rPr lang="ru-RU" sz="2400" b="0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Кирилл, </a:t>
                      </a:r>
                      <a:r>
                        <a:rPr lang="ru-RU" sz="2400" b="1" i="1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Степухина</a:t>
                      </a:r>
                      <a:r>
                        <a:rPr lang="ru-RU" sz="2400" b="1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Мария, </a:t>
                      </a:r>
                      <a:r>
                        <a:rPr lang="ru-RU" sz="2400" b="0" i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Шестакова Елизавета</a:t>
                      </a:r>
                      <a:endParaRPr lang="ru-RU" sz="2400" b="0" i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3-е классы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8" name="Table 2"/>
          <p:cNvGraphicFramePr/>
          <p:nvPr>
            <p:extLst>
              <p:ext uri="{D42A27DB-BD31-4B8C-83A1-F6EECF244321}">
                <p14:modId xmlns:p14="http://schemas.microsoft.com/office/powerpoint/2010/main" val="1032185283"/>
              </p:ext>
            </p:extLst>
          </p:nvPr>
        </p:nvGraphicFramePr>
        <p:xfrm>
          <a:off x="457200" y="1600200"/>
          <a:ext cx="8362800" cy="4550040"/>
        </p:xfrm>
        <a:graphic>
          <a:graphicData uri="http://schemas.openxmlformats.org/drawingml/2006/table">
            <a:tbl>
              <a:tblPr/>
              <a:tblGrid>
                <a:gridCol w="1009800"/>
                <a:gridCol w="1078200"/>
                <a:gridCol w="1234080"/>
                <a:gridCol w="1944000"/>
                <a:gridCol w="1584000"/>
                <a:gridCol w="1512720"/>
              </a:tblGrid>
              <a:tr h="1756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Всего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НА «5»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НА «4» и «5»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Успешность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Качество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Средний балл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396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(115)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(20)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(82)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89,66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(88,7)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4,66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(4,68)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139716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3-а – 86,67% </a:t>
                      </a:r>
                      <a:r>
                        <a:rPr lang="ru-RU" sz="20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(86,67%)</a:t>
                      </a:r>
                      <a:r>
                        <a:rPr lang="ru-RU" sz="3200" b="1" strike="noStrike" spc="-1" dirty="0" smtClean="0">
                          <a:solidFill>
                            <a:srgbClr val="0070C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       </a:t>
                      </a:r>
                      <a:r>
                        <a:rPr lang="ru-RU" sz="3200" b="1" strike="noStrike" spc="-1" dirty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3-в – </a:t>
                      </a:r>
                      <a:r>
                        <a:rPr lang="ru-RU" sz="3200" b="1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92,86% </a:t>
                      </a:r>
                      <a:r>
                        <a:rPr lang="ru-RU" sz="2000" b="1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(92,59%)</a:t>
                      </a:r>
                      <a:endParaRPr lang="ru-RU" sz="20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3-б – </a:t>
                      </a:r>
                      <a:r>
                        <a:rPr lang="ru-RU" sz="32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89,66</a:t>
                      </a:r>
                      <a:r>
                        <a:rPr lang="ru-RU" sz="3200" b="1" strike="noStrike" spc="-1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% </a:t>
                      </a:r>
                      <a:r>
                        <a:rPr lang="ru-RU" sz="2000" b="1" strike="noStrike" spc="-1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</a:t>
                      </a:r>
                      <a:r>
                        <a:rPr lang="ru-RU" sz="20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93,1%)               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3-г </a:t>
                      </a:r>
                      <a:r>
                        <a:rPr lang="ru-RU" sz="3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– 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89,66% 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(82,76%) 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1" name="Table 2"/>
          <p:cNvGraphicFramePr/>
          <p:nvPr>
            <p:extLst>
              <p:ext uri="{D42A27DB-BD31-4B8C-83A1-F6EECF244321}">
                <p14:modId xmlns:p14="http://schemas.microsoft.com/office/powerpoint/2010/main" val="3254043573"/>
              </p:ext>
            </p:extLst>
          </p:nvPr>
        </p:nvGraphicFramePr>
        <p:xfrm>
          <a:off x="376598" y="476672"/>
          <a:ext cx="8390084" cy="6082845"/>
        </p:xfrm>
        <a:graphic>
          <a:graphicData uri="http://schemas.openxmlformats.org/drawingml/2006/table">
            <a:tbl>
              <a:tblPr/>
              <a:tblGrid>
                <a:gridCol w="1151249"/>
                <a:gridCol w="1151249"/>
                <a:gridCol w="6087586"/>
              </a:tblGrid>
              <a:tr h="9809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Класс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Кол-во 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245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-а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 smtClean="0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 (6)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Андреечев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Матвей, </a:t>
                      </a:r>
                      <a:r>
                        <a:rPr lang="ru-RU" sz="2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Гашева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Полина, Крюкова Диана, Ларионова Светлана, </a:t>
                      </a:r>
                      <a:r>
                        <a:rPr lang="ru-RU" sz="2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Патрекеев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Артем, </a:t>
                      </a:r>
                      <a:r>
                        <a:rPr lang="ru-RU" sz="2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Шустик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Эмилия</a:t>
                      </a:r>
                      <a:endParaRPr lang="ru-RU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-б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(5)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Карпова Арина, </a:t>
                      </a:r>
                      <a:r>
                        <a:rPr lang="ru-RU" sz="24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Куликова Лилия, </a:t>
                      </a:r>
                      <a:r>
                        <a:rPr lang="ru-RU" sz="2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Лопач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Надежда,</a:t>
                      </a:r>
                      <a:r>
                        <a:rPr lang="ru-RU" sz="2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Селезнев Даниил</a:t>
                      </a:r>
                      <a:endParaRPr lang="ru-RU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9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-в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(7)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Прокопец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Милана</a:t>
                      </a:r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4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Семкова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Виктория</a:t>
                      </a:r>
                      <a:endParaRPr lang="ru-RU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809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-г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 (2)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Кукина Алина, Кулакова Диана</a:t>
                      </a:r>
                      <a:endParaRPr lang="ru-RU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5535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4-е классы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2" name="Table 2"/>
          <p:cNvGraphicFramePr/>
          <p:nvPr>
            <p:extLst>
              <p:ext uri="{D42A27DB-BD31-4B8C-83A1-F6EECF244321}">
                <p14:modId xmlns:p14="http://schemas.microsoft.com/office/powerpoint/2010/main" val="1217457905"/>
              </p:ext>
            </p:extLst>
          </p:nvPr>
        </p:nvGraphicFramePr>
        <p:xfrm>
          <a:off x="457200" y="1600200"/>
          <a:ext cx="8115120" cy="4247376"/>
        </p:xfrm>
        <a:graphic>
          <a:graphicData uri="http://schemas.openxmlformats.org/drawingml/2006/table">
            <a:tbl>
              <a:tblPr/>
              <a:tblGrid>
                <a:gridCol w="979920"/>
                <a:gridCol w="830624"/>
                <a:gridCol w="1224136"/>
                <a:gridCol w="1944216"/>
                <a:gridCol w="1584176"/>
                <a:gridCol w="1552048"/>
              </a:tblGrid>
              <a:tr h="15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Всего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НА «5»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НА «4» и «5»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Успешность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Качество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Средний балл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1524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125 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(126)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(18)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(89)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81,6 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(83,33)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4,64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(4,66)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146988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3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4-а – 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76% 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(80%)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               4-б </a:t>
                      </a:r>
                      <a:r>
                        <a:rPr lang="ru-RU" sz="3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– </a:t>
                      </a:r>
                      <a:r>
                        <a:rPr lang="ru-RU" sz="32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83,33%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(88%)               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4-в </a:t>
                      </a:r>
                      <a:r>
                        <a:rPr lang="ru-RU" sz="3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– </a:t>
                      </a:r>
                      <a:r>
                        <a:rPr lang="ru-RU" sz="3200" b="1" strike="noStrike" spc="-1" dirty="0" smtClean="0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83,33% </a:t>
                      </a:r>
                      <a:r>
                        <a:rPr lang="ru-RU" sz="2000" b="1" strike="noStrike" spc="-1" dirty="0" smtClean="0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(83,33%)             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4-г </a:t>
                      </a:r>
                      <a:r>
                        <a:rPr lang="ru-RU" sz="3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– </a:t>
                      </a:r>
                      <a:r>
                        <a:rPr lang="ru-RU" sz="3200" b="1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92%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(88%)              </a:t>
                      </a:r>
                      <a:r>
                        <a:rPr lang="ru-RU" sz="3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4-д – 74,07% 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(77,78%)</a:t>
                      </a:r>
                      <a:endParaRPr lang="ru-RU" sz="20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1" name="Table 2"/>
          <p:cNvGraphicFramePr/>
          <p:nvPr>
            <p:extLst>
              <p:ext uri="{D42A27DB-BD31-4B8C-83A1-F6EECF244321}">
                <p14:modId xmlns:p14="http://schemas.microsoft.com/office/powerpoint/2010/main" val="1820461332"/>
              </p:ext>
            </p:extLst>
          </p:nvPr>
        </p:nvGraphicFramePr>
        <p:xfrm>
          <a:off x="273757" y="845819"/>
          <a:ext cx="8595765" cy="4743278"/>
        </p:xfrm>
        <a:graphic>
          <a:graphicData uri="http://schemas.openxmlformats.org/drawingml/2006/table">
            <a:tbl>
              <a:tblPr/>
              <a:tblGrid>
                <a:gridCol w="1179471"/>
                <a:gridCol w="1179471"/>
                <a:gridCol w="6236823"/>
              </a:tblGrid>
              <a:tr h="710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Класс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Кол-во 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9875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-а</a:t>
                      </a:r>
                      <a:endParaRPr lang="ru-RU" sz="24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2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(6)</a:t>
                      </a:r>
                      <a:endParaRPr lang="ru-RU" sz="24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Авдеев Тимофей, </a:t>
                      </a:r>
                      <a:r>
                        <a:rPr lang="ru-RU" sz="2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Байкина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Анна,</a:t>
                      </a:r>
                      <a:r>
                        <a:rPr lang="ru-RU" sz="2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Левко Ксения, Распутин Николай</a:t>
                      </a:r>
                      <a:endParaRPr lang="ru-RU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6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-б</a:t>
                      </a:r>
                      <a:endParaRPr lang="ru-RU" sz="24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 (4)</a:t>
                      </a:r>
                      <a:endParaRPr lang="ru-RU" sz="24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Марова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Юлия</a:t>
                      </a:r>
                      <a:endParaRPr lang="ru-RU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7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-в</a:t>
                      </a:r>
                      <a:endParaRPr lang="ru-RU" sz="24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 (3)</a:t>
                      </a:r>
                      <a:endParaRPr lang="ru-RU" sz="24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Труфанова Вероника</a:t>
                      </a:r>
                      <a:endParaRPr lang="ru-RU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999999"/>
                      </a:solidFill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95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4-г</a:t>
                      </a:r>
                      <a:endParaRPr lang="ru-RU" sz="24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(</a:t>
                      </a:r>
                      <a:r>
                        <a:rPr lang="ru-RU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en-US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)</a:t>
                      </a:r>
                    </a:p>
                  </a:txBody>
                  <a:tcPr marL="85680" marR="9360">
                    <a:lnL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Суркова</a:t>
                      </a:r>
                      <a:r>
                        <a:rPr lang="ru-RU" sz="24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Дария, </a:t>
                      </a:r>
                      <a:r>
                        <a:rPr lang="ru-RU" sz="2400" b="0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Хорькова</a:t>
                      </a:r>
                      <a:r>
                        <a:rPr lang="ru-RU" sz="24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Анастасия, Щербакова Милана</a:t>
                      </a:r>
                      <a:endParaRPr lang="ru-RU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4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4-д</a:t>
                      </a:r>
                      <a:endParaRPr lang="ru-RU" sz="24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dirty="0" smtClean="0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2400" b="1" strike="noStrike" spc="-1" baseline="0" dirty="0" smtClean="0">
                          <a:solidFill>
                            <a:srgbClr val="00B05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(3)</a:t>
                      </a:r>
                      <a:endParaRPr lang="ru-RU" sz="2400" b="1" strike="noStrike" spc="-1" dirty="0" smtClean="0">
                        <a:solidFill>
                          <a:srgbClr val="00B05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>
                      <a:solidFill>
                        <a:srgbClr val="999999"/>
                      </a:solidFill>
                    </a:lnR>
                    <a:lnT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99999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Горочная Анастасия,</a:t>
                      </a:r>
                      <a:r>
                        <a:rPr lang="ru-RU" sz="2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Никулина Влада, </a:t>
                      </a:r>
                      <a:r>
                        <a:rPr lang="ru-RU" sz="2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Пугина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Виктория</a:t>
                      </a:r>
                      <a:endParaRPr lang="ru-RU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680" marR="9360">
                    <a:lnL w="12240">
                      <a:solidFill>
                        <a:srgbClr val="999999"/>
                      </a:solidFill>
                    </a:lnL>
                    <a:lnR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5535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57200" y="274680"/>
            <a:ext cx="8228880" cy="58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2-4-е классы</a:t>
            </a:r>
            <a:endParaRPr lang="ru-RU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6" name="Table 2"/>
          <p:cNvGraphicFramePr/>
          <p:nvPr>
            <p:extLst>
              <p:ext uri="{D42A27DB-BD31-4B8C-83A1-F6EECF244321}">
                <p14:modId xmlns:p14="http://schemas.microsoft.com/office/powerpoint/2010/main" val="3770485179"/>
              </p:ext>
            </p:extLst>
          </p:nvPr>
        </p:nvGraphicFramePr>
        <p:xfrm>
          <a:off x="457200" y="1071720"/>
          <a:ext cx="8434800" cy="4805280"/>
        </p:xfrm>
        <a:graphic>
          <a:graphicData uri="http://schemas.openxmlformats.org/drawingml/2006/table">
            <a:tbl>
              <a:tblPr/>
              <a:tblGrid>
                <a:gridCol w="1018440"/>
                <a:gridCol w="1012680"/>
                <a:gridCol w="1347120"/>
                <a:gridCol w="1887840"/>
                <a:gridCol w="1656000"/>
                <a:gridCol w="1512720"/>
              </a:tblGrid>
              <a:tr h="2238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Всего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На «5»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На «4»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Успешность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Качество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Средний балл</a:t>
                      </a:r>
                      <a:endParaRPr lang="ru-RU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2566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352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(58)</a:t>
                      </a:r>
                      <a:endParaRPr lang="ru-RU" sz="2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258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(245)</a:t>
                      </a:r>
                      <a:endParaRPr lang="ru-RU" sz="2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</a:t>
                      </a:r>
                      <a:endParaRPr lang="ru-RU" sz="180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85,23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(87,78)</a:t>
                      </a:r>
                      <a:endParaRPr lang="ru-RU" sz="2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40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4,64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 dirty="0" smtClean="0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(4,67)</a:t>
                      </a:r>
                      <a:endParaRPr lang="ru-RU" sz="2800" strike="noStrike" spc="-1" dirty="0">
                        <a:solidFill>
                          <a:srgbClr val="FF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470</Words>
  <Application>Microsoft Office PowerPoint</Application>
  <PresentationFormat>Экран (4:3)</PresentationFormat>
  <Paragraphs>128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Змеева Татьяна Михайловна</cp:lastModifiedBy>
  <cp:revision>119</cp:revision>
  <cp:lastPrinted>2021-03-25T11:27:11Z</cp:lastPrinted>
  <dcterms:created xsi:type="dcterms:W3CDTF">2017-11-02T11:15:02Z</dcterms:created>
  <dcterms:modified xsi:type="dcterms:W3CDTF">2021-03-26T06:49:05Z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26</vt:i4>
  </property>
</Properties>
</file>