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331" r:id="rId2"/>
    <p:sldId id="259" r:id="rId3"/>
    <p:sldId id="284" r:id="rId4"/>
    <p:sldId id="292" r:id="rId5"/>
    <p:sldId id="285" r:id="rId6"/>
    <p:sldId id="293" r:id="rId7"/>
    <p:sldId id="286" r:id="rId8"/>
    <p:sldId id="287" r:id="rId9"/>
    <p:sldId id="288" r:id="rId10"/>
    <p:sldId id="289"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2" r:id="rId47"/>
    <p:sldId id="312" r:id="rId48"/>
    <p:sldId id="282"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5" autoAdjust="0"/>
    <p:restoredTop sz="94660" autoAdjust="0"/>
  </p:normalViewPr>
  <p:slideViewPr>
    <p:cSldViewPr>
      <p:cViewPr varScale="1">
        <p:scale>
          <a:sx n="73" d="100"/>
          <a:sy n="73" d="100"/>
        </p:scale>
        <p:origin x="-15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FBB3AB-BC0D-4DE7-B699-EC372F45F306}" type="datetimeFigureOut">
              <a:rPr lang="ru-RU" smtClean="0"/>
              <a:pPr/>
              <a:t>13.03.2018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19DD9-B40A-43B2-B40B-A09243C03E62}"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49" y="5349904"/>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3"/>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13.03.2018</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8"/>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8"/>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13.03.2018</a:t>
            </a:fld>
            <a:endParaRPr lang="ru-RU" dirty="0"/>
          </a:p>
        </p:txBody>
      </p:sp>
      <p:sp>
        <p:nvSpPr>
          <p:cNvPr id="19" name="Нижний колонтитул 18"/>
          <p:cNvSpPr>
            <a:spLocks noGrp="1"/>
          </p:cNvSpPr>
          <p:nvPr>
            <p:ph type="ftr" sz="quarter" idx="11"/>
          </p:nvPr>
        </p:nvSpPr>
        <p:spPr>
          <a:xfrm>
            <a:off x="3581400" y="76202"/>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49" y="3444904"/>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13.03.2018</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Заголовок 7"/>
          <p:cNvSpPr>
            <a:spLocks noGrp="1"/>
          </p:cNvSpPr>
          <p:nvPr>
            <p:ph type="title"/>
          </p:nvPr>
        </p:nvSpPr>
        <p:spPr>
          <a:xfrm>
            <a:off x="180475" y="2947087"/>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13.03.2018</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1"/>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6"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8"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6"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1"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13.03.2018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dirty="0"/>
          </a:p>
        </p:txBody>
      </p:sp>
      <p:sp>
        <p:nvSpPr>
          <p:cNvPr id="11" name="Прямая соединительная линия 10"/>
          <p:cNvSpPr>
            <a:spLocks noChangeShapeType="1"/>
          </p:cNvSpPr>
          <p:nvPr/>
        </p:nvSpPr>
        <p:spPr bwMode="auto">
          <a:xfrm>
            <a:off x="514349" y="6019802"/>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13.03.2018</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13.03.2018</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49" y="584911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1"/>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1"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13.03.2018</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13.03.2018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49" y="1050900"/>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4"/>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13.03.2018</a:t>
            </a:fld>
            <a:endParaRPr lang="ru-RU" dirty="0"/>
          </a:p>
        </p:txBody>
      </p:sp>
      <p:sp>
        <p:nvSpPr>
          <p:cNvPr id="28" name="Нижний колонтитул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49" y="1050900"/>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49" y="105798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836712"/>
            <a:ext cx="9144000" cy="3416320"/>
          </a:xfrm>
          <a:prstGeom prst="rect">
            <a:avLst/>
          </a:prstGeom>
        </p:spPr>
        <p:txBody>
          <a:bodyPr wrap="square">
            <a:spAutoFit/>
          </a:bodyPr>
          <a:lstStyle/>
          <a:p>
            <a:pPr lvl="0" algn="ctr" fontAlgn="base">
              <a:spcBef>
                <a:spcPct val="0"/>
              </a:spcBef>
              <a:spcAft>
                <a:spcPct val="0"/>
              </a:spcAft>
            </a:pPr>
            <a:r>
              <a:rPr lang="ru-RU" sz="3600" b="1" dirty="0" smtClean="0">
                <a:latin typeface="Arial Black" pitchFamily="34" charset="0"/>
                <a:ea typeface="Calibri" pitchFamily="34" charset="0"/>
                <a:cs typeface="Times New Roman" pitchFamily="18" charset="0"/>
              </a:rPr>
              <a:t>«Система работы </a:t>
            </a:r>
          </a:p>
          <a:p>
            <a:pPr lvl="0" algn="ctr" fontAlgn="base">
              <a:spcBef>
                <a:spcPct val="0"/>
              </a:spcBef>
              <a:spcAft>
                <a:spcPct val="0"/>
              </a:spcAft>
            </a:pPr>
            <a:r>
              <a:rPr lang="ru-RU" sz="3600" b="1" dirty="0" smtClean="0">
                <a:latin typeface="Arial Black" pitchFamily="34" charset="0"/>
                <a:ea typeface="Calibri" pitchFamily="34" charset="0"/>
                <a:cs typeface="Times New Roman" pitchFamily="18" charset="0"/>
              </a:rPr>
              <a:t>по подготовке обучающихся </a:t>
            </a:r>
          </a:p>
          <a:p>
            <a:pPr lvl="0" algn="ctr" fontAlgn="base">
              <a:spcBef>
                <a:spcPct val="0"/>
              </a:spcBef>
              <a:spcAft>
                <a:spcPct val="0"/>
              </a:spcAft>
            </a:pPr>
            <a:r>
              <a:rPr lang="ru-RU" sz="3600" b="1" dirty="0" smtClean="0">
                <a:latin typeface="Arial Black" pitchFamily="34" charset="0"/>
                <a:ea typeface="Calibri" pitchFamily="34" charset="0"/>
                <a:cs typeface="Times New Roman" pitchFamily="18" charset="0"/>
              </a:rPr>
              <a:t>к выполнению </a:t>
            </a:r>
          </a:p>
          <a:p>
            <a:pPr lvl="0" algn="ctr" fontAlgn="base">
              <a:spcBef>
                <a:spcPct val="0"/>
              </a:spcBef>
              <a:spcAft>
                <a:spcPct val="0"/>
              </a:spcAft>
            </a:pPr>
            <a:r>
              <a:rPr lang="ru-RU" sz="3600" b="1" dirty="0" smtClean="0">
                <a:latin typeface="Arial Black" pitchFamily="34" charset="0"/>
                <a:ea typeface="Calibri" pitchFamily="34" charset="0"/>
                <a:cs typeface="Times New Roman" pitchFamily="18" charset="0"/>
              </a:rPr>
              <a:t>письменной части </a:t>
            </a:r>
          </a:p>
          <a:p>
            <a:pPr lvl="0" algn="ctr" fontAlgn="base">
              <a:spcBef>
                <a:spcPct val="0"/>
              </a:spcBef>
              <a:spcAft>
                <a:spcPct val="0"/>
              </a:spcAft>
            </a:pPr>
            <a:r>
              <a:rPr lang="ru-RU" sz="3600" b="1" dirty="0" smtClean="0">
                <a:latin typeface="Arial Black" pitchFamily="34" charset="0"/>
                <a:ea typeface="Calibri" pitchFamily="34" charset="0"/>
                <a:cs typeface="Times New Roman" pitchFamily="18" charset="0"/>
              </a:rPr>
              <a:t>Всероссийской олимпиады </a:t>
            </a:r>
          </a:p>
          <a:p>
            <a:pPr lvl="0" algn="ctr" fontAlgn="base">
              <a:spcBef>
                <a:spcPct val="0"/>
              </a:spcBef>
              <a:spcAft>
                <a:spcPct val="0"/>
              </a:spcAft>
            </a:pPr>
            <a:r>
              <a:rPr lang="ru-RU" sz="3600" b="1" dirty="0" smtClean="0">
                <a:latin typeface="Arial Black" pitchFamily="34" charset="0"/>
                <a:ea typeface="Calibri" pitchFamily="34" charset="0"/>
                <a:cs typeface="Times New Roman" pitchFamily="18" charset="0"/>
              </a:rPr>
              <a:t>школьников»</a:t>
            </a:r>
            <a:endParaRPr lang="ru-RU" sz="3600" dirty="0" smtClean="0">
              <a:latin typeface="Arial Black" pitchFamily="34" charset="0"/>
              <a:cs typeface="Arial" pitchFamily="34" charset="0"/>
            </a:endParaRPr>
          </a:p>
        </p:txBody>
      </p:sp>
      <p:sp>
        <p:nvSpPr>
          <p:cNvPr id="5" name="Прямоугольник 4"/>
          <p:cNvSpPr/>
          <p:nvPr/>
        </p:nvSpPr>
        <p:spPr>
          <a:xfrm>
            <a:off x="179512" y="4149080"/>
            <a:ext cx="8784976" cy="1200329"/>
          </a:xfrm>
          <a:prstGeom prst="rect">
            <a:avLst/>
          </a:prstGeom>
        </p:spPr>
        <p:txBody>
          <a:bodyPr wrap="square">
            <a:spAutoFit/>
          </a:bodyPr>
          <a:lstStyle/>
          <a:p>
            <a:pPr lvl="0" algn="r" fontAlgn="base">
              <a:spcBef>
                <a:spcPct val="0"/>
              </a:spcBef>
              <a:spcAft>
                <a:spcPct val="0"/>
              </a:spcAft>
            </a:pPr>
            <a:r>
              <a:rPr lang="ru-RU" b="1" dirty="0" smtClean="0">
                <a:latin typeface="Times New Roman" pitchFamily="18" charset="0"/>
                <a:ea typeface="Calibri" pitchFamily="34" charset="0"/>
                <a:cs typeface="Times New Roman" pitchFamily="18" charset="0"/>
              </a:rPr>
              <a:t>Костина О.Н.</a:t>
            </a:r>
            <a:endParaRPr lang="ru-RU" b="1" dirty="0" smtClean="0">
              <a:latin typeface="Times New Roman" pitchFamily="18" charset="0"/>
              <a:cs typeface="Times New Roman" pitchFamily="18" charset="0"/>
            </a:endParaRPr>
          </a:p>
          <a:p>
            <a:pPr lvl="0" algn="r"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учитель английского языка </a:t>
            </a:r>
          </a:p>
          <a:p>
            <a:pPr lvl="0" algn="r"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Государственного бюджетного нетипового образовательного учреждения </a:t>
            </a:r>
          </a:p>
          <a:p>
            <a:pPr lvl="0" algn="r"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«Архангельский государственный лицей имени М.В. Ломоносова»</a:t>
            </a:r>
            <a:endParaRPr lang="ru-RU" b="1" dirty="0" smtClean="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88640"/>
            <a:ext cx="9144000" cy="707886"/>
          </a:xfrm>
          <a:prstGeom prst="rect">
            <a:avLst/>
          </a:prstGeom>
        </p:spPr>
        <p:txBody>
          <a:bodyPr wrap="square">
            <a:spAutoFit/>
          </a:bodyPr>
          <a:lstStyle/>
          <a:p>
            <a:pPr algn="ctr"/>
            <a:r>
              <a:rPr lang="ru-RU" sz="4000" b="1" dirty="0" smtClean="0">
                <a:latin typeface="Times New Roman" pitchFamily="18" charset="0"/>
                <a:cs typeface="Times New Roman" pitchFamily="18" charset="0"/>
              </a:rPr>
              <a:t>Adjectives</a:t>
            </a:r>
            <a:endParaRPr lang="ru-RU" sz="4000" b="1"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467544" y="1124744"/>
          <a:ext cx="8136904" cy="2819400"/>
        </p:xfrm>
        <a:graphic>
          <a:graphicData uri="http://schemas.openxmlformats.org/drawingml/2006/table">
            <a:tbl>
              <a:tblPr/>
              <a:tblGrid>
                <a:gridCol w="1800200"/>
                <a:gridCol w="1907358"/>
                <a:gridCol w="2053082"/>
                <a:gridCol w="2376264"/>
              </a:tblGrid>
              <a:tr h="0">
                <a:tc>
                  <a:txBody>
                    <a:bodyPr/>
                    <a:lstStyle/>
                    <a:p>
                      <a:pPr algn="ctr">
                        <a:lnSpc>
                          <a:spcPct val="125000"/>
                        </a:lnSpc>
                        <a:spcBef>
                          <a:spcPts val="3100"/>
                        </a:spcBef>
                        <a:spcAft>
                          <a:spcPts val="0"/>
                        </a:spcAft>
                      </a:pPr>
                      <a:r>
                        <a:rPr lang="en-US" sz="2800" b="1" dirty="0">
                          <a:latin typeface="Times New Roman" pitchFamily="18" charset="0"/>
                          <a:ea typeface="Times New Roman"/>
                          <a:cs typeface="Times New Roman" pitchFamily="18" charset="0"/>
                        </a:rPr>
                        <a:t>adjective</a:t>
                      </a:r>
                      <a:endParaRPr lang="ru-RU" sz="2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3100"/>
                        </a:spcBef>
                        <a:spcAft>
                          <a:spcPts val="0"/>
                        </a:spcAft>
                      </a:pPr>
                      <a:r>
                        <a:rPr lang="en-US" sz="2800" b="1" dirty="0">
                          <a:latin typeface="Times New Roman" pitchFamily="18" charset="0"/>
                          <a:ea typeface="Times New Roman"/>
                          <a:cs typeface="Times New Roman" pitchFamily="18" charset="0"/>
                        </a:rPr>
                        <a:t>example</a:t>
                      </a:r>
                      <a:endParaRPr lang="ru-RU" sz="2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3100"/>
                        </a:spcBef>
                        <a:spcAft>
                          <a:spcPts val="0"/>
                        </a:spcAft>
                      </a:pPr>
                      <a:r>
                        <a:rPr lang="en-US" sz="2800" b="1" dirty="0">
                          <a:latin typeface="Times New Roman" pitchFamily="18" charset="0"/>
                          <a:ea typeface="Times New Roman"/>
                          <a:cs typeface="Times New Roman" pitchFamily="18" charset="0"/>
                        </a:rPr>
                        <a:t>adverb</a:t>
                      </a:r>
                      <a:endParaRPr lang="ru-RU" sz="2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3100"/>
                        </a:spcBef>
                        <a:spcAft>
                          <a:spcPts val="0"/>
                        </a:spcAft>
                      </a:pPr>
                      <a:r>
                        <a:rPr lang="en-US" sz="2800" b="1" dirty="0">
                          <a:latin typeface="Times New Roman" pitchFamily="18" charset="0"/>
                          <a:ea typeface="Times New Roman"/>
                          <a:cs typeface="Times New Roman" pitchFamily="18" charset="0"/>
                        </a:rPr>
                        <a:t>example</a:t>
                      </a:r>
                      <a:endParaRPr lang="ru-RU" sz="2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25000"/>
                        </a:lnSpc>
                        <a:spcBef>
                          <a:spcPts val="3100"/>
                        </a:spcBef>
                        <a:spcAft>
                          <a:spcPts val="0"/>
                        </a:spcAft>
                      </a:pPr>
                      <a:r>
                        <a:rPr lang="en-US" sz="2000" dirty="0">
                          <a:latin typeface="Times New Roman"/>
                          <a:ea typeface="Times New Roman"/>
                          <a:cs typeface="Times New Roman"/>
                        </a:rPr>
                        <a:t>spectacular</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a spectacular fall</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spectacularly</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fell spectacularly</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25000"/>
                        </a:lnSpc>
                        <a:spcBef>
                          <a:spcPts val="3100"/>
                        </a:spcBef>
                        <a:spcAft>
                          <a:spcPts val="0"/>
                        </a:spcAft>
                      </a:pPr>
                      <a:r>
                        <a:rPr lang="en-US" sz="2000" dirty="0">
                          <a:latin typeface="Times New Roman"/>
                          <a:ea typeface="Times New Roman"/>
                          <a:cs typeface="Times New Roman"/>
                        </a:rPr>
                        <a:t>dramatic</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a dramatic rise</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dramatically</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rose dramatically</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25000"/>
                        </a:lnSpc>
                        <a:spcBef>
                          <a:spcPts val="3100"/>
                        </a:spcBef>
                        <a:spcAft>
                          <a:spcPts val="0"/>
                        </a:spcAft>
                      </a:pPr>
                      <a:r>
                        <a:rPr lang="en-US" sz="2000" dirty="0">
                          <a:latin typeface="Times New Roman"/>
                          <a:ea typeface="Times New Roman"/>
                          <a:cs typeface="Times New Roman"/>
                        </a:rPr>
                        <a:t>substantial</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a substantial rise</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substantially</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rose substantially</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25000"/>
                        </a:lnSpc>
                        <a:spcBef>
                          <a:spcPts val="3100"/>
                        </a:spcBef>
                        <a:spcAft>
                          <a:spcPts val="0"/>
                        </a:spcAft>
                      </a:pPr>
                      <a:r>
                        <a:rPr lang="en-US" sz="2000" dirty="0">
                          <a:latin typeface="Times New Roman"/>
                          <a:ea typeface="Times New Roman"/>
                          <a:cs typeface="Times New Roman"/>
                        </a:rPr>
                        <a:t>significant</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a significant fall</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significantly</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fell significantly</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25000"/>
                        </a:lnSpc>
                        <a:spcBef>
                          <a:spcPts val="3100"/>
                        </a:spcBef>
                        <a:spcAft>
                          <a:spcPts val="0"/>
                        </a:spcAft>
                      </a:pPr>
                      <a:r>
                        <a:rPr lang="en-US" sz="2000" dirty="0">
                          <a:latin typeface="Times New Roman"/>
                          <a:ea typeface="Times New Roman"/>
                          <a:cs typeface="Times New Roman"/>
                        </a:rPr>
                        <a:t>sudden</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a sudden fall</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suddenly</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fell suddenly</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25000"/>
                        </a:lnSpc>
                        <a:spcBef>
                          <a:spcPts val="3100"/>
                        </a:spcBef>
                        <a:spcAft>
                          <a:spcPts val="0"/>
                        </a:spcAft>
                      </a:pPr>
                      <a:r>
                        <a:rPr lang="en-US" sz="2000" dirty="0">
                          <a:latin typeface="Times New Roman"/>
                          <a:ea typeface="Times New Roman"/>
                          <a:cs typeface="Times New Roman"/>
                        </a:rPr>
                        <a:t>sharp</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a sharp decrease</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sharply</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Bef>
                          <a:spcPts val="3100"/>
                        </a:spcBef>
                        <a:spcAft>
                          <a:spcPts val="0"/>
                        </a:spcAft>
                      </a:pPr>
                      <a:r>
                        <a:rPr lang="en-US" sz="2000" dirty="0">
                          <a:latin typeface="Times New Roman"/>
                          <a:ea typeface="Times New Roman"/>
                          <a:cs typeface="Times New Roman"/>
                        </a:rPr>
                        <a:t>sharply decreased</a:t>
                      </a:r>
                      <a:endParaRPr lang="ru-RU" sz="2000" dirty="0">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63" name="Rectangle 3"/>
          <p:cNvSpPr>
            <a:spLocks noChangeArrowheads="1"/>
          </p:cNvSpPr>
          <p:nvPr/>
        </p:nvSpPr>
        <p:spPr bwMode="auto">
          <a:xfrm>
            <a:off x="467544" y="4040342"/>
            <a:ext cx="8352928" cy="18004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en-US" sz="1100" b="0" i="0" u="none" strike="noStrike" cap="none" normalizeH="0" baseline="0" dirty="0" smtClean="0">
              <a:ln>
                <a:noFill/>
              </a:ln>
              <a:solidFill>
                <a:schemeClr val="tx1"/>
              </a:solidFill>
              <a:effectLst/>
              <a:latin typeface="Calibri"/>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457200" algn="l"/>
              </a:tabLst>
            </a:pPr>
            <a:r>
              <a:rPr lang="en-US" sz="2000" b="1" dirty="0" smtClean="0">
                <a:latin typeface="Times New Roman" pitchFamily="18" charset="0"/>
                <a:ea typeface="Calibri" pitchFamily="34" charset="0"/>
                <a:cs typeface="Times New Roman" pitchFamily="18" charset="0"/>
              </a:rPr>
              <a:t>Notes: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“sudden” and “sharp” can be used of relatively minor changes that happen quickly.</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“spectacular” and “dramatic” are very strong words only to used to big, big, big changes.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3608" y="332656"/>
            <a:ext cx="7200800" cy="707886"/>
          </a:xfrm>
          <a:prstGeom prst="rect">
            <a:avLst/>
          </a:prstGeom>
        </p:spPr>
        <p:txBody>
          <a:bodyPr wrap="square">
            <a:spAutoFit/>
          </a:bodyPr>
          <a:lstStyle/>
          <a:p>
            <a:pPr algn="ctr"/>
            <a:r>
              <a:rPr lang="ru-RU" sz="4000" b="1" dirty="0" smtClean="0">
                <a:latin typeface="Times New Roman" pitchFamily="18" charset="0"/>
                <a:cs typeface="Times New Roman" pitchFamily="18" charset="0"/>
              </a:rPr>
              <a:t>Stead</a:t>
            </a:r>
            <a:r>
              <a:rPr lang="en-US" sz="4000" b="1" dirty="0" smtClean="0">
                <a:latin typeface="Times New Roman" pitchFamily="18" charset="0"/>
                <a:cs typeface="Times New Roman" pitchFamily="18" charset="0"/>
              </a:rPr>
              <a:t>y</a:t>
            </a:r>
            <a:r>
              <a:rPr lang="ru-RU" sz="4000" b="1" dirty="0" smtClean="0">
                <a:latin typeface="Times New Roman" pitchFamily="18" charset="0"/>
                <a:cs typeface="Times New Roman" pitchFamily="18" charset="0"/>
              </a:rPr>
              <a:t> adjective</a:t>
            </a:r>
            <a:r>
              <a:rPr lang="en-US" sz="4000" b="1" dirty="0" smtClean="0">
                <a:latin typeface="Times New Roman" pitchFamily="18" charset="0"/>
                <a:cs typeface="Times New Roman" pitchFamily="18" charset="0"/>
              </a:rPr>
              <a:t>s</a:t>
            </a:r>
            <a:endParaRPr lang="ru-RU" sz="4000" b="1"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79512" y="1196753"/>
          <a:ext cx="8784976" cy="3694469"/>
        </p:xfrm>
        <a:graphic>
          <a:graphicData uri="http://schemas.openxmlformats.org/drawingml/2006/table">
            <a:tbl>
              <a:tblPr/>
              <a:tblGrid>
                <a:gridCol w="1986168"/>
                <a:gridCol w="2138951"/>
                <a:gridCol w="2368124"/>
                <a:gridCol w="2291733"/>
              </a:tblGrid>
              <a:tr h="647477">
                <a:tc>
                  <a:txBody>
                    <a:bodyPr/>
                    <a:lstStyle/>
                    <a:p>
                      <a:pPr algn="ctr">
                        <a:lnSpc>
                          <a:spcPct val="100000"/>
                        </a:lnSpc>
                        <a:spcAft>
                          <a:spcPts val="0"/>
                        </a:spcAft>
                      </a:pPr>
                      <a:r>
                        <a:rPr lang="en-US" sz="3200" b="1" kern="1200" dirty="0">
                          <a:solidFill>
                            <a:srgbClr val="000000"/>
                          </a:solidFill>
                          <a:latin typeface="Times New Roman" pitchFamily="18" charset="0"/>
                          <a:ea typeface="Times New Roman"/>
                          <a:cs typeface="Times New Roman" pitchFamily="18" charset="0"/>
                        </a:rPr>
                        <a:t>adjective</a:t>
                      </a:r>
                      <a:r>
                        <a:rPr lang="en-US" sz="3200" kern="1200" dirty="0">
                          <a:solidFill>
                            <a:srgbClr val="000000"/>
                          </a:solidFill>
                          <a:latin typeface="Times New Roman" pitchFamily="18" charset="0"/>
                          <a:ea typeface="Times New Roman"/>
                          <a:cs typeface="Times New Roman" pitchFamily="18" charset="0"/>
                        </a:rPr>
                        <a:t> </a:t>
                      </a:r>
                      <a:endParaRPr lang="ru-RU" sz="3200"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kern="1200" dirty="0">
                          <a:solidFill>
                            <a:srgbClr val="000000"/>
                          </a:solidFill>
                          <a:latin typeface="Times New Roman" pitchFamily="18" charset="0"/>
                          <a:ea typeface="Times New Roman"/>
                          <a:cs typeface="Times New Roman" pitchFamily="18" charset="0"/>
                        </a:rPr>
                        <a:t>example</a:t>
                      </a:r>
                      <a:r>
                        <a:rPr lang="en-US" sz="3200" kern="1200" dirty="0">
                          <a:solidFill>
                            <a:srgbClr val="000000"/>
                          </a:solidFill>
                          <a:latin typeface="Times New Roman" pitchFamily="18" charset="0"/>
                          <a:ea typeface="Times New Roman"/>
                          <a:cs typeface="Times New Roman" pitchFamily="18" charset="0"/>
                        </a:rPr>
                        <a:t> </a:t>
                      </a:r>
                      <a:endParaRPr lang="ru-RU" sz="3200"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kern="1200" dirty="0">
                          <a:solidFill>
                            <a:srgbClr val="000000"/>
                          </a:solidFill>
                          <a:latin typeface="Times New Roman" pitchFamily="18" charset="0"/>
                          <a:ea typeface="Times New Roman"/>
                          <a:cs typeface="Times New Roman" pitchFamily="18" charset="0"/>
                        </a:rPr>
                        <a:t>adverb</a:t>
                      </a:r>
                      <a:r>
                        <a:rPr lang="en-US" sz="3200" kern="1200" dirty="0">
                          <a:solidFill>
                            <a:srgbClr val="000000"/>
                          </a:solidFill>
                          <a:latin typeface="Times New Roman" pitchFamily="18" charset="0"/>
                          <a:ea typeface="Times New Roman"/>
                          <a:cs typeface="Times New Roman" pitchFamily="18" charset="0"/>
                        </a:rPr>
                        <a:t> </a:t>
                      </a:r>
                      <a:endParaRPr lang="ru-RU" sz="3200"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kern="1200" dirty="0">
                          <a:solidFill>
                            <a:srgbClr val="000000"/>
                          </a:solidFill>
                          <a:latin typeface="Times New Roman" pitchFamily="18" charset="0"/>
                          <a:ea typeface="Times New Roman"/>
                          <a:cs typeface="Times New Roman" pitchFamily="18" charset="0"/>
                        </a:rPr>
                        <a:t>example</a:t>
                      </a:r>
                      <a:r>
                        <a:rPr lang="en-US" sz="3200" kern="1200" dirty="0">
                          <a:solidFill>
                            <a:srgbClr val="000000"/>
                          </a:solidFill>
                          <a:latin typeface="Times New Roman" pitchFamily="18" charset="0"/>
                          <a:ea typeface="Times New Roman"/>
                          <a:cs typeface="Times New Roman" pitchFamily="18" charset="0"/>
                        </a:rPr>
                        <a:t> </a:t>
                      </a:r>
                      <a:endParaRPr lang="ru-RU" sz="3200"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3905">
                <a:tc>
                  <a:txBody>
                    <a:bodyPr/>
                    <a:lstStyle/>
                    <a:p>
                      <a:pPr fontAlgn="base">
                        <a:lnSpc>
                          <a:spcPct val="100000"/>
                        </a:lnSpc>
                        <a:spcAft>
                          <a:spcPts val="0"/>
                        </a:spcAft>
                      </a:pPr>
                      <a:r>
                        <a:rPr lang="en-US" sz="3200" b="0" dirty="0">
                          <a:latin typeface="Times New Roman" pitchFamily="18" charset="0"/>
                          <a:ea typeface="Times New Roman"/>
                          <a:cs typeface="Times New Roman" pitchFamily="18" charset="0"/>
                        </a:rPr>
                        <a:t>steady </a:t>
                      </a:r>
                      <a:endParaRPr lang="ru-RU" sz="32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3200" b="0" dirty="0">
                          <a:latin typeface="Times New Roman" pitchFamily="18" charset="0"/>
                          <a:ea typeface="Times New Roman"/>
                          <a:cs typeface="Times New Roman" pitchFamily="18" charset="0"/>
                        </a:rPr>
                        <a:t>a steady increase</a:t>
                      </a:r>
                      <a:endParaRPr lang="ru-RU" sz="32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3200" b="0" dirty="0">
                          <a:latin typeface="Times New Roman" pitchFamily="18" charset="0"/>
                          <a:ea typeface="Times New Roman"/>
                          <a:cs typeface="Times New Roman" pitchFamily="18" charset="0"/>
                        </a:rPr>
                        <a:t>steadily </a:t>
                      </a:r>
                      <a:endParaRPr lang="ru-RU" sz="32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3200" b="0" dirty="0">
                          <a:latin typeface="Times New Roman" pitchFamily="18" charset="0"/>
                          <a:ea typeface="Times New Roman"/>
                          <a:cs typeface="Times New Roman" pitchFamily="18" charset="0"/>
                        </a:rPr>
                        <a:t>increased steadily </a:t>
                      </a:r>
                      <a:endParaRPr lang="ru-RU" sz="32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754">
                <a:tc>
                  <a:txBody>
                    <a:bodyPr/>
                    <a:lstStyle/>
                    <a:p>
                      <a:pPr fontAlgn="base">
                        <a:lnSpc>
                          <a:spcPct val="100000"/>
                        </a:lnSpc>
                        <a:spcAft>
                          <a:spcPts val="0"/>
                        </a:spcAft>
                      </a:pPr>
                      <a:r>
                        <a:rPr lang="en-US" sz="3200" b="0" dirty="0">
                          <a:latin typeface="Times New Roman" pitchFamily="18" charset="0"/>
                          <a:ea typeface="Times New Roman"/>
                          <a:cs typeface="Times New Roman" pitchFamily="18" charset="0"/>
                        </a:rPr>
                        <a:t>consistent</a:t>
                      </a:r>
                      <a:endParaRPr lang="ru-RU" sz="32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3200" b="0" dirty="0">
                          <a:latin typeface="Times New Roman" pitchFamily="18" charset="0"/>
                          <a:ea typeface="Times New Roman"/>
                          <a:cs typeface="Times New Roman" pitchFamily="18" charset="0"/>
                        </a:rPr>
                        <a:t>a consistent decrease</a:t>
                      </a:r>
                      <a:endParaRPr lang="ru-RU" sz="32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3200" b="0" dirty="0">
                          <a:latin typeface="Times New Roman" pitchFamily="18" charset="0"/>
                          <a:ea typeface="Times New Roman"/>
                          <a:cs typeface="Times New Roman" pitchFamily="18" charset="0"/>
                        </a:rPr>
                        <a:t>consistently</a:t>
                      </a:r>
                      <a:endParaRPr lang="ru-RU" sz="32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3200" b="0" dirty="0">
                          <a:latin typeface="Times New Roman" pitchFamily="18" charset="0"/>
                          <a:ea typeface="Times New Roman"/>
                          <a:cs typeface="Times New Roman" pitchFamily="18" charset="0"/>
                        </a:rPr>
                        <a:t>decreased consistently</a:t>
                      </a:r>
                      <a:endParaRPr lang="ru-RU" sz="32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6272">
                <a:tc>
                  <a:txBody>
                    <a:bodyPr/>
                    <a:lstStyle/>
                    <a:p>
                      <a:pPr fontAlgn="base">
                        <a:lnSpc>
                          <a:spcPct val="100000"/>
                        </a:lnSpc>
                        <a:spcAft>
                          <a:spcPts val="0"/>
                        </a:spcAft>
                      </a:pPr>
                      <a:r>
                        <a:rPr lang="en-US" sz="3200" b="0" dirty="0">
                          <a:latin typeface="Times New Roman" pitchFamily="18" charset="0"/>
                          <a:ea typeface="Times New Roman"/>
                          <a:cs typeface="Times New Roman" pitchFamily="18" charset="0"/>
                        </a:rPr>
                        <a:t>gradual</a:t>
                      </a:r>
                      <a:endParaRPr lang="ru-RU" sz="32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3200" b="0" dirty="0">
                          <a:latin typeface="Times New Roman" pitchFamily="18" charset="0"/>
                          <a:ea typeface="Times New Roman"/>
                          <a:cs typeface="Times New Roman" pitchFamily="18" charset="0"/>
                        </a:rPr>
                        <a:t>a gradual increase</a:t>
                      </a:r>
                      <a:endParaRPr lang="ru-RU" sz="32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3200" b="0" dirty="0">
                          <a:latin typeface="Times New Roman" pitchFamily="18" charset="0"/>
                          <a:ea typeface="Times New Roman"/>
                          <a:cs typeface="Times New Roman" pitchFamily="18" charset="0"/>
                        </a:rPr>
                        <a:t>gradually</a:t>
                      </a:r>
                      <a:endParaRPr lang="ru-RU" sz="32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3200" b="0" dirty="0">
                          <a:latin typeface="Times New Roman" pitchFamily="18" charset="0"/>
                          <a:ea typeface="Times New Roman"/>
                          <a:cs typeface="Times New Roman" pitchFamily="18" charset="0"/>
                        </a:rPr>
                        <a:t>increased gradually</a:t>
                      </a:r>
                      <a:endParaRPr lang="ru-RU" sz="32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32656"/>
            <a:ext cx="9144000" cy="707886"/>
          </a:xfrm>
          <a:prstGeom prst="rect">
            <a:avLst/>
          </a:prstGeom>
        </p:spPr>
        <p:txBody>
          <a:bodyPr wrap="square">
            <a:spAutoFit/>
          </a:bodyPr>
          <a:lstStyle/>
          <a:p>
            <a:pPr algn="ctr"/>
            <a:r>
              <a:rPr lang="ru-RU" sz="4000" b="1" dirty="0" smtClean="0">
                <a:latin typeface="Times New Roman" pitchFamily="18" charset="0"/>
                <a:cs typeface="Times New Roman" pitchFamily="18" charset="0"/>
              </a:rPr>
              <a:t>Small adjective</a:t>
            </a:r>
            <a:r>
              <a:rPr lang="en-US" sz="4000" b="1" dirty="0" smtClean="0">
                <a:latin typeface="Times New Roman" pitchFamily="18" charset="0"/>
                <a:cs typeface="Times New Roman" pitchFamily="18" charset="0"/>
              </a:rPr>
              <a:t>s</a:t>
            </a:r>
            <a:endParaRPr lang="ru-RU" sz="40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23528" y="1340769"/>
          <a:ext cx="8496944" cy="2621631"/>
        </p:xfrm>
        <a:graphic>
          <a:graphicData uri="http://schemas.openxmlformats.org/drawingml/2006/table">
            <a:tbl>
              <a:tblPr/>
              <a:tblGrid>
                <a:gridCol w="1728192"/>
                <a:gridCol w="2016224"/>
                <a:gridCol w="2016224"/>
                <a:gridCol w="2736304"/>
              </a:tblGrid>
              <a:tr h="936297">
                <a:tc>
                  <a:txBody>
                    <a:bodyPr/>
                    <a:lstStyle/>
                    <a:p>
                      <a:pPr algn="ctr">
                        <a:spcAft>
                          <a:spcPts val="0"/>
                        </a:spcAft>
                      </a:pPr>
                      <a:r>
                        <a:rPr lang="en-US" sz="3200" b="1" kern="1200" dirty="0">
                          <a:solidFill>
                            <a:srgbClr val="000000"/>
                          </a:solidFill>
                          <a:latin typeface="Times New Roman" pitchFamily="18" charset="0"/>
                          <a:ea typeface="Times New Roman"/>
                          <a:cs typeface="Times New Roman" pitchFamily="18" charset="0"/>
                        </a:rPr>
                        <a:t>adjective</a:t>
                      </a:r>
                      <a:r>
                        <a:rPr lang="en-US" sz="3200" kern="1200" dirty="0">
                          <a:solidFill>
                            <a:srgbClr val="000000"/>
                          </a:solidFill>
                          <a:latin typeface="Times New Roman" pitchFamily="18" charset="0"/>
                          <a:ea typeface="Times New Roman"/>
                          <a:cs typeface="Times New Roman" pitchFamily="18" charset="0"/>
                        </a:rPr>
                        <a:t> </a:t>
                      </a:r>
                      <a:endParaRPr lang="ru-RU" sz="3200"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b="1" kern="1200" dirty="0">
                          <a:solidFill>
                            <a:srgbClr val="000000"/>
                          </a:solidFill>
                          <a:latin typeface="Times New Roman" pitchFamily="18" charset="0"/>
                          <a:ea typeface="Times New Roman"/>
                          <a:cs typeface="Times New Roman" pitchFamily="18" charset="0"/>
                        </a:rPr>
                        <a:t>example</a:t>
                      </a:r>
                      <a:r>
                        <a:rPr lang="en-US" sz="3200" kern="1200" dirty="0">
                          <a:solidFill>
                            <a:srgbClr val="000000"/>
                          </a:solidFill>
                          <a:latin typeface="Times New Roman" pitchFamily="18" charset="0"/>
                          <a:ea typeface="Times New Roman"/>
                          <a:cs typeface="Times New Roman" pitchFamily="18" charset="0"/>
                        </a:rPr>
                        <a:t> </a:t>
                      </a:r>
                      <a:endParaRPr lang="ru-RU" sz="3200"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b="1" kern="1200" dirty="0">
                          <a:solidFill>
                            <a:srgbClr val="000000"/>
                          </a:solidFill>
                          <a:latin typeface="Times New Roman" pitchFamily="18" charset="0"/>
                          <a:ea typeface="Times New Roman"/>
                          <a:cs typeface="Times New Roman" pitchFamily="18" charset="0"/>
                        </a:rPr>
                        <a:t>adverb</a:t>
                      </a:r>
                      <a:r>
                        <a:rPr lang="en-US" sz="3200" kern="1200" dirty="0">
                          <a:solidFill>
                            <a:srgbClr val="000000"/>
                          </a:solidFill>
                          <a:latin typeface="Times New Roman" pitchFamily="18" charset="0"/>
                          <a:ea typeface="Times New Roman"/>
                          <a:cs typeface="Times New Roman" pitchFamily="18" charset="0"/>
                        </a:rPr>
                        <a:t> </a:t>
                      </a:r>
                      <a:endParaRPr lang="ru-RU" sz="3200"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b="1" kern="1200" dirty="0">
                          <a:solidFill>
                            <a:srgbClr val="000000"/>
                          </a:solidFill>
                          <a:latin typeface="Times New Roman" pitchFamily="18" charset="0"/>
                          <a:ea typeface="Times New Roman"/>
                          <a:cs typeface="Times New Roman" pitchFamily="18" charset="0"/>
                        </a:rPr>
                        <a:t>example</a:t>
                      </a:r>
                      <a:r>
                        <a:rPr lang="en-US" sz="3200" kern="1200" dirty="0">
                          <a:solidFill>
                            <a:srgbClr val="000000"/>
                          </a:solidFill>
                          <a:latin typeface="Times New Roman" pitchFamily="18" charset="0"/>
                          <a:ea typeface="Times New Roman"/>
                          <a:cs typeface="Times New Roman" pitchFamily="18" charset="0"/>
                        </a:rPr>
                        <a:t> </a:t>
                      </a:r>
                      <a:endParaRPr lang="ru-RU" sz="3200"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778">
                <a:tc>
                  <a:txBody>
                    <a:bodyPr/>
                    <a:lstStyle/>
                    <a:p>
                      <a:pPr fontAlgn="base">
                        <a:lnSpc>
                          <a:spcPts val="1800"/>
                        </a:lnSpc>
                        <a:spcAft>
                          <a:spcPts val="600"/>
                        </a:spcAft>
                      </a:pPr>
                      <a:r>
                        <a:rPr lang="en-US" sz="2000" b="0" dirty="0">
                          <a:latin typeface="Times New Roman" pitchFamily="18" charset="0"/>
                          <a:ea typeface="Times New Roman"/>
                          <a:cs typeface="Times New Roman" pitchFamily="18" charset="0"/>
                        </a:rPr>
                        <a:t>modest</a:t>
                      </a:r>
                      <a:endParaRPr lang="ru-RU" sz="20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ts val="1800"/>
                        </a:lnSpc>
                        <a:spcAft>
                          <a:spcPts val="600"/>
                        </a:spcAft>
                      </a:pPr>
                      <a:r>
                        <a:rPr lang="en-US" sz="2000" b="0" dirty="0">
                          <a:latin typeface="Times New Roman" pitchFamily="18" charset="0"/>
                          <a:ea typeface="Times New Roman"/>
                          <a:cs typeface="Times New Roman" pitchFamily="18" charset="0"/>
                        </a:rPr>
                        <a:t>a modest increase</a:t>
                      </a:r>
                      <a:endParaRPr lang="ru-RU" sz="20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ts val="1800"/>
                        </a:lnSpc>
                        <a:spcAft>
                          <a:spcPts val="600"/>
                        </a:spcAft>
                      </a:pPr>
                      <a:r>
                        <a:rPr lang="en-US" sz="2000" b="0" dirty="0">
                          <a:latin typeface="Times New Roman" pitchFamily="18" charset="0"/>
                          <a:ea typeface="Times New Roman"/>
                          <a:cs typeface="Times New Roman" pitchFamily="18" charset="0"/>
                        </a:rPr>
                        <a:t>modestly</a:t>
                      </a:r>
                      <a:endParaRPr lang="ru-RU" sz="20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ts val="1800"/>
                        </a:lnSpc>
                        <a:spcAft>
                          <a:spcPts val="600"/>
                        </a:spcAft>
                      </a:pPr>
                      <a:r>
                        <a:rPr lang="en-US" sz="2000" b="0" dirty="0">
                          <a:latin typeface="Times New Roman" pitchFamily="18" charset="0"/>
                          <a:ea typeface="Times New Roman"/>
                          <a:cs typeface="Times New Roman" pitchFamily="18" charset="0"/>
                        </a:rPr>
                        <a:t>increased modestly</a:t>
                      </a:r>
                      <a:endParaRPr lang="ru-RU" sz="20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778">
                <a:tc>
                  <a:txBody>
                    <a:bodyPr/>
                    <a:lstStyle/>
                    <a:p>
                      <a:pPr fontAlgn="base">
                        <a:lnSpc>
                          <a:spcPts val="1800"/>
                        </a:lnSpc>
                        <a:spcAft>
                          <a:spcPts val="600"/>
                        </a:spcAft>
                      </a:pPr>
                      <a:r>
                        <a:rPr lang="en-US" sz="2000" b="0" dirty="0">
                          <a:latin typeface="Times New Roman" pitchFamily="18" charset="0"/>
                          <a:ea typeface="Times New Roman"/>
                          <a:cs typeface="Times New Roman" pitchFamily="18" charset="0"/>
                        </a:rPr>
                        <a:t>slight</a:t>
                      </a:r>
                      <a:endParaRPr lang="ru-RU" sz="20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ts val="1800"/>
                        </a:lnSpc>
                        <a:spcAft>
                          <a:spcPts val="600"/>
                        </a:spcAft>
                      </a:pPr>
                      <a:r>
                        <a:rPr lang="en-US" sz="2000" b="0" dirty="0">
                          <a:latin typeface="Times New Roman" pitchFamily="18" charset="0"/>
                          <a:ea typeface="Times New Roman"/>
                          <a:cs typeface="Times New Roman" pitchFamily="18" charset="0"/>
                        </a:rPr>
                        <a:t>a slight rise</a:t>
                      </a:r>
                      <a:endParaRPr lang="ru-RU" sz="20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ts val="1800"/>
                        </a:lnSpc>
                        <a:spcAft>
                          <a:spcPts val="600"/>
                        </a:spcAft>
                      </a:pPr>
                      <a:r>
                        <a:rPr lang="en-US" sz="2000" b="0" dirty="0">
                          <a:latin typeface="Times New Roman" pitchFamily="18" charset="0"/>
                          <a:ea typeface="Times New Roman"/>
                          <a:cs typeface="Times New Roman" pitchFamily="18" charset="0"/>
                        </a:rPr>
                        <a:t>slightly</a:t>
                      </a:r>
                      <a:endParaRPr lang="ru-RU" sz="20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ts val="1800"/>
                        </a:lnSpc>
                        <a:spcAft>
                          <a:spcPts val="600"/>
                        </a:spcAft>
                      </a:pPr>
                      <a:r>
                        <a:rPr lang="en-US" sz="2000" b="0" dirty="0">
                          <a:latin typeface="Times New Roman" pitchFamily="18" charset="0"/>
                          <a:ea typeface="Times New Roman"/>
                          <a:cs typeface="Times New Roman" pitchFamily="18" charset="0"/>
                        </a:rPr>
                        <a:t>rose slightly</a:t>
                      </a:r>
                      <a:endParaRPr lang="ru-RU" sz="20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778">
                <a:tc>
                  <a:txBody>
                    <a:bodyPr/>
                    <a:lstStyle/>
                    <a:p>
                      <a:pPr fontAlgn="base">
                        <a:lnSpc>
                          <a:spcPts val="1800"/>
                        </a:lnSpc>
                        <a:spcAft>
                          <a:spcPts val="600"/>
                        </a:spcAft>
                      </a:pPr>
                      <a:r>
                        <a:rPr lang="en-US" sz="2000" b="0" dirty="0">
                          <a:latin typeface="Times New Roman" pitchFamily="18" charset="0"/>
                          <a:ea typeface="Times New Roman"/>
                          <a:cs typeface="Times New Roman" pitchFamily="18" charset="0"/>
                        </a:rPr>
                        <a:t>marginal</a:t>
                      </a:r>
                      <a:endParaRPr lang="ru-RU" sz="20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ts val="1800"/>
                        </a:lnSpc>
                        <a:spcAft>
                          <a:spcPts val="600"/>
                        </a:spcAft>
                      </a:pPr>
                      <a:r>
                        <a:rPr lang="en-US" sz="2000" b="0" dirty="0">
                          <a:latin typeface="Times New Roman" pitchFamily="18" charset="0"/>
                          <a:ea typeface="Times New Roman"/>
                          <a:cs typeface="Times New Roman" pitchFamily="18" charset="0"/>
                        </a:rPr>
                        <a:t>a marginal fall</a:t>
                      </a:r>
                      <a:endParaRPr lang="ru-RU" sz="20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ts val="1800"/>
                        </a:lnSpc>
                        <a:spcAft>
                          <a:spcPts val="600"/>
                        </a:spcAft>
                      </a:pPr>
                      <a:r>
                        <a:rPr lang="en-US" sz="2000" b="0" dirty="0">
                          <a:latin typeface="Times New Roman" pitchFamily="18" charset="0"/>
                          <a:ea typeface="Times New Roman"/>
                          <a:cs typeface="Times New Roman" pitchFamily="18" charset="0"/>
                        </a:rPr>
                        <a:t>marginally</a:t>
                      </a:r>
                      <a:endParaRPr lang="ru-RU" sz="20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ts val="1800"/>
                        </a:lnSpc>
                        <a:spcAft>
                          <a:spcPts val="600"/>
                        </a:spcAft>
                      </a:pPr>
                      <a:r>
                        <a:rPr lang="en-US" sz="2000" b="0" dirty="0">
                          <a:latin typeface="Times New Roman" pitchFamily="18" charset="0"/>
                          <a:ea typeface="Times New Roman"/>
                          <a:cs typeface="Times New Roman" pitchFamily="18" charset="0"/>
                        </a:rPr>
                        <a:t>fell marginally</a:t>
                      </a:r>
                      <a:endParaRPr lang="ru-RU" sz="2000" b="1" dirty="0">
                        <a:latin typeface="Times New Roman" pitchFamily="18" charset="0"/>
                        <a:ea typeface="Times New Roman"/>
                        <a:cs typeface="Times New Roman" pitchFamily="18" charset="0"/>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0"/>
            <a:ext cx="6552728" cy="707886"/>
          </a:xfrm>
          <a:prstGeom prst="rect">
            <a:avLst/>
          </a:prstGeom>
        </p:spPr>
        <p:txBody>
          <a:bodyPr wrap="square">
            <a:spAutoFit/>
          </a:bodyPr>
          <a:lstStyle/>
          <a:p>
            <a:pPr algn="ctr"/>
            <a:r>
              <a:rPr lang="en-US" sz="4000" b="1" dirty="0" smtClean="0">
                <a:latin typeface="Times New Roman" pitchFamily="18" charset="0"/>
                <a:cs typeface="Times New Roman" pitchFamily="18" charset="0"/>
              </a:rPr>
              <a:t>Useful adjectives</a:t>
            </a:r>
            <a:endParaRPr lang="ru-RU" sz="4000" b="1" dirty="0">
              <a:latin typeface="Times New Roman" pitchFamily="18" charset="0"/>
              <a:cs typeface="Times New Roman" pitchFamily="18" charset="0"/>
            </a:endParaRPr>
          </a:p>
        </p:txBody>
      </p:sp>
      <p:sp>
        <p:nvSpPr>
          <p:cNvPr id="47105" name="Rectangle 1"/>
          <p:cNvSpPr>
            <a:spLocks noChangeArrowheads="1"/>
          </p:cNvSpPr>
          <p:nvPr/>
        </p:nvSpPr>
        <p:spPr bwMode="auto">
          <a:xfrm>
            <a:off x="0" y="615137"/>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These adjectives can be used to describes more general trends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251520" y="1556792"/>
          <a:ext cx="8424936" cy="2396708"/>
        </p:xfrm>
        <a:graphic>
          <a:graphicData uri="http://schemas.openxmlformats.org/drawingml/2006/table">
            <a:tbl>
              <a:tblPr/>
              <a:tblGrid>
                <a:gridCol w="1872208"/>
                <a:gridCol w="6552728"/>
              </a:tblGrid>
              <a:tr h="648072">
                <a:tc>
                  <a:txBody>
                    <a:bodyPr/>
                    <a:lstStyle/>
                    <a:p>
                      <a:pPr algn="ctr">
                        <a:spcAft>
                          <a:spcPts val="0"/>
                        </a:spcAft>
                      </a:pPr>
                      <a:r>
                        <a:rPr lang="en-US" sz="3200" b="1" kern="1200" dirty="0">
                          <a:solidFill>
                            <a:srgbClr val="000000"/>
                          </a:solidFill>
                          <a:latin typeface="Times New Roman" pitchFamily="18" charset="0"/>
                          <a:ea typeface="Times New Roman"/>
                          <a:cs typeface="Times New Roman" pitchFamily="18" charset="0"/>
                        </a:rPr>
                        <a:t>adjective</a:t>
                      </a:r>
                      <a:r>
                        <a:rPr lang="en-US" sz="3200" kern="1200" dirty="0">
                          <a:solidFill>
                            <a:srgbClr val="000000"/>
                          </a:solidFill>
                          <a:latin typeface="Times New Roman" pitchFamily="18" charset="0"/>
                          <a:ea typeface="Times New Roman"/>
                          <a:cs typeface="Times New Roman" pitchFamily="18" charset="0"/>
                        </a:rPr>
                        <a:t> </a:t>
                      </a:r>
                      <a:endParaRPr lang="ru-RU" sz="3200" dirty="0">
                        <a:latin typeface="Times New Roman" pitchFamily="18" charset="0"/>
                        <a:ea typeface="Times New Roman"/>
                        <a:cs typeface="Times New Roman" pitchFamily="18" charset="0"/>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b="1" kern="1200" dirty="0">
                          <a:solidFill>
                            <a:srgbClr val="000000"/>
                          </a:solidFill>
                          <a:latin typeface="Times New Roman" pitchFamily="18" charset="0"/>
                          <a:ea typeface="Times New Roman"/>
                          <a:cs typeface="Times New Roman" pitchFamily="18" charset="0"/>
                        </a:rPr>
                        <a:t>example</a:t>
                      </a:r>
                      <a:r>
                        <a:rPr lang="en-US" sz="3200" kern="1200" dirty="0">
                          <a:solidFill>
                            <a:srgbClr val="000000"/>
                          </a:solidFill>
                          <a:latin typeface="Times New Roman" pitchFamily="18" charset="0"/>
                          <a:ea typeface="Times New Roman"/>
                          <a:cs typeface="Times New Roman" pitchFamily="18" charset="0"/>
                        </a:rPr>
                        <a:t> </a:t>
                      </a:r>
                      <a:endParaRPr lang="ru-RU" sz="3200" dirty="0">
                        <a:latin typeface="Times New Roman" pitchFamily="18" charset="0"/>
                        <a:ea typeface="Times New Roman"/>
                        <a:cs typeface="Times New Roman" pitchFamily="18" charset="0"/>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009">
                <a:tc>
                  <a:txBody>
                    <a:bodyPr/>
                    <a:lstStyle/>
                    <a:p>
                      <a:pPr fontAlgn="base">
                        <a:spcAft>
                          <a:spcPts val="0"/>
                        </a:spcAft>
                      </a:pPr>
                      <a:r>
                        <a:rPr lang="en-US" sz="2000" dirty="0">
                          <a:latin typeface="Times New Roman" pitchFamily="18" charset="0"/>
                          <a:ea typeface="Times New Roman"/>
                          <a:cs typeface="Times New Roman" pitchFamily="18" charset="0"/>
                        </a:rPr>
                        <a:t>overall</a:t>
                      </a:r>
                      <a:endParaRPr lang="ru-RU" sz="2000" dirty="0">
                        <a:latin typeface="Times New Roman" pitchFamily="18" charset="0"/>
                        <a:ea typeface="Times New Roman"/>
                        <a:cs typeface="Times New Roman" pitchFamily="18" charset="0"/>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US" sz="2000" dirty="0">
                          <a:latin typeface="Times New Roman" pitchFamily="18" charset="0"/>
                          <a:ea typeface="Times New Roman"/>
                          <a:cs typeface="Times New Roman" pitchFamily="18" charset="0"/>
                        </a:rPr>
                        <a:t>It is evident that the </a:t>
                      </a:r>
                      <a:r>
                        <a:rPr lang="en-US" sz="2000" b="1" dirty="0">
                          <a:latin typeface="Times New Roman" pitchFamily="18" charset="0"/>
                          <a:ea typeface="Times New Roman"/>
                          <a:cs typeface="Times New Roman" pitchFamily="18" charset="0"/>
                        </a:rPr>
                        <a:t>overall</a:t>
                      </a:r>
                      <a:r>
                        <a:rPr lang="en-US" sz="2000" dirty="0">
                          <a:latin typeface="Times New Roman" pitchFamily="18" charset="0"/>
                          <a:ea typeface="Times New Roman"/>
                          <a:cs typeface="Times New Roman" pitchFamily="18" charset="0"/>
                        </a:rPr>
                        <a:t> trend was consistently upwards.</a:t>
                      </a:r>
                      <a:endParaRPr lang="ru-RU" sz="2000" dirty="0">
                        <a:latin typeface="Times New Roman" pitchFamily="18" charset="0"/>
                        <a:ea typeface="Times New Roman"/>
                        <a:cs typeface="Times New Roman" pitchFamily="18" charset="0"/>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322">
                <a:tc>
                  <a:txBody>
                    <a:bodyPr/>
                    <a:lstStyle/>
                    <a:p>
                      <a:pPr fontAlgn="base">
                        <a:spcAft>
                          <a:spcPts val="0"/>
                        </a:spcAft>
                      </a:pPr>
                      <a:r>
                        <a:rPr lang="en-US" sz="2000" dirty="0">
                          <a:latin typeface="Times New Roman" pitchFamily="18" charset="0"/>
                          <a:ea typeface="Times New Roman"/>
                          <a:cs typeface="Times New Roman" pitchFamily="18" charset="0"/>
                        </a:rPr>
                        <a:t>downward</a:t>
                      </a:r>
                      <a:endParaRPr lang="ru-RU" sz="2000" dirty="0">
                        <a:latin typeface="Times New Roman" pitchFamily="18" charset="0"/>
                        <a:ea typeface="Times New Roman"/>
                        <a:cs typeface="Times New Roman" pitchFamily="18" charset="0"/>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US" sz="2000" dirty="0">
                          <a:latin typeface="Times New Roman" pitchFamily="18" charset="0"/>
                          <a:ea typeface="Times New Roman"/>
                          <a:cs typeface="Times New Roman" pitchFamily="18" charset="0"/>
                        </a:rPr>
                        <a:t>… showed a </a:t>
                      </a:r>
                      <a:r>
                        <a:rPr lang="en-US" sz="2000" b="1" dirty="0">
                          <a:latin typeface="Times New Roman" pitchFamily="18" charset="0"/>
                          <a:ea typeface="Times New Roman"/>
                          <a:cs typeface="Times New Roman" pitchFamily="18" charset="0"/>
                        </a:rPr>
                        <a:t>downward</a:t>
                      </a:r>
                      <a:r>
                        <a:rPr lang="en-US" sz="2000" dirty="0">
                          <a:latin typeface="Times New Roman" pitchFamily="18" charset="0"/>
                          <a:ea typeface="Times New Roman"/>
                          <a:cs typeface="Times New Roman" pitchFamily="18" charset="0"/>
                        </a:rPr>
                        <a:t> trend throughout the period …</a:t>
                      </a:r>
                      <a:endParaRPr lang="ru-RU" sz="2000" dirty="0">
                        <a:latin typeface="Times New Roman" pitchFamily="18" charset="0"/>
                        <a:ea typeface="Times New Roman"/>
                        <a:cs typeface="Times New Roman" pitchFamily="18" charset="0"/>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305">
                <a:tc>
                  <a:txBody>
                    <a:bodyPr/>
                    <a:lstStyle/>
                    <a:p>
                      <a:pPr fontAlgn="base">
                        <a:spcAft>
                          <a:spcPts val="0"/>
                        </a:spcAft>
                      </a:pPr>
                      <a:r>
                        <a:rPr lang="en-US" sz="2000" dirty="0">
                          <a:latin typeface="Times New Roman" pitchFamily="18" charset="0"/>
                          <a:ea typeface="Times New Roman"/>
                          <a:cs typeface="Times New Roman" pitchFamily="18" charset="0"/>
                        </a:rPr>
                        <a:t>upward</a:t>
                      </a:r>
                      <a:endParaRPr lang="ru-RU" sz="2000" dirty="0">
                        <a:latin typeface="Times New Roman" pitchFamily="18" charset="0"/>
                        <a:ea typeface="Times New Roman"/>
                        <a:cs typeface="Times New Roman" pitchFamily="18" charset="0"/>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US" sz="2000" dirty="0">
                          <a:latin typeface="Times New Roman" pitchFamily="18" charset="0"/>
                          <a:ea typeface="Times New Roman"/>
                          <a:cs typeface="Times New Roman" pitchFamily="18" charset="0"/>
                        </a:rPr>
                        <a:t>This </a:t>
                      </a:r>
                      <a:r>
                        <a:rPr lang="en-US" sz="2000" b="1" dirty="0">
                          <a:latin typeface="Times New Roman" pitchFamily="18" charset="0"/>
                          <a:ea typeface="Times New Roman"/>
                          <a:cs typeface="Times New Roman" pitchFamily="18" charset="0"/>
                        </a:rPr>
                        <a:t>upward</a:t>
                      </a:r>
                      <a:r>
                        <a:rPr lang="en-US" sz="2000" dirty="0">
                          <a:latin typeface="Times New Roman" pitchFamily="18" charset="0"/>
                          <a:ea typeface="Times New Roman"/>
                          <a:cs typeface="Times New Roman" pitchFamily="18" charset="0"/>
                        </a:rPr>
                        <a:t> trend finished in 2010.</a:t>
                      </a:r>
                      <a:endParaRPr lang="ru-RU" sz="2000" dirty="0">
                        <a:latin typeface="Times New Roman" pitchFamily="18" charset="0"/>
                        <a:ea typeface="Times New Roman"/>
                        <a:cs typeface="Times New Roman" pitchFamily="18" charset="0"/>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7107" name="Rectangle 3"/>
          <p:cNvSpPr>
            <a:spLocks noChangeArrowheads="1"/>
          </p:cNvSpPr>
          <p:nvPr/>
        </p:nvSpPr>
        <p:spPr bwMode="auto">
          <a:xfrm>
            <a:off x="251520" y="4352960"/>
            <a:ext cx="889248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“overall” can be used to describe changes in trend over the whole period: very useful in introductions and conclusions</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“upward” and “downward” are adjectives: the adverbs are “upwards” and “downwards”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2f7rj6b8zat1zqzgc1by4st136g.wpengine.netdna-cdn.com/wp-content/uploads/2010/12/because2.jpg"/>
          <p:cNvPicPr/>
          <p:nvPr/>
        </p:nvPicPr>
        <p:blipFill>
          <a:blip r:embed="rId2" cstate="print"/>
          <a:srcRect/>
          <a:stretch>
            <a:fillRect/>
          </a:stretch>
        </p:blipFill>
        <p:spPr bwMode="auto">
          <a:xfrm>
            <a:off x="755576" y="0"/>
            <a:ext cx="7704856" cy="4752528"/>
          </a:xfrm>
          <a:prstGeom prst="rect">
            <a:avLst/>
          </a:prstGeom>
          <a:noFill/>
          <a:ln w="9525">
            <a:noFill/>
            <a:miter lim="800000"/>
            <a:headEnd/>
            <a:tailEnd/>
          </a:ln>
        </p:spPr>
      </p:pic>
      <p:sp>
        <p:nvSpPr>
          <p:cNvPr id="48129" name="Rectangle 1"/>
          <p:cNvSpPr>
            <a:spLocks noChangeArrowheads="1"/>
          </p:cNvSpPr>
          <p:nvPr/>
        </p:nvSpPr>
        <p:spPr bwMode="auto">
          <a:xfrm>
            <a:off x="0" y="459757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Notes:</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because” , ‘as a result” and “as a consequence” are used with a verb and “because of”, ”as a result of” and “as a consequence of” with a noun;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some people believe you shouldn’t start sentences with “because”. This is rubbish but in the exam it may be sensible not to do it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“due to” is normally used with negative situations and “thanks to with “positive situations”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331489"/>
            <a:ext cx="9144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Cause verbs</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useful variation is to use “because” as a verb.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Here are the 3 main variations</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323528" y="1844824"/>
          <a:ext cx="8280919" cy="2323335"/>
        </p:xfrm>
        <a:graphic>
          <a:graphicData uri="http://schemas.openxmlformats.org/drawingml/2006/table">
            <a:tbl>
              <a:tblPr/>
              <a:tblGrid>
                <a:gridCol w="1368152"/>
                <a:gridCol w="6912767"/>
              </a:tblGrid>
              <a:tr h="703360">
                <a:tc>
                  <a:txBody>
                    <a:bodyPr/>
                    <a:lstStyle/>
                    <a:p>
                      <a:pPr algn="l">
                        <a:lnSpc>
                          <a:spcPct val="100000"/>
                        </a:lnSpc>
                        <a:spcBef>
                          <a:spcPts val="0"/>
                        </a:spcBef>
                        <a:spcAft>
                          <a:spcPts val="0"/>
                        </a:spcAft>
                      </a:pPr>
                      <a:r>
                        <a:rPr lang="en-US" sz="2400" b="1" dirty="0">
                          <a:latin typeface="Times New Roman" pitchFamily="18" charset="0"/>
                          <a:ea typeface="Times New Roman"/>
                          <a:cs typeface="Times New Roman" pitchFamily="18" charset="0"/>
                        </a:rPr>
                        <a:t>Cause</a:t>
                      </a:r>
                      <a:endParaRPr lang="ru-RU"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en-US" sz="2400" dirty="0">
                          <a:latin typeface="Times New Roman" pitchFamily="18" charset="0"/>
                          <a:ea typeface="Times New Roman"/>
                          <a:cs typeface="Times New Roman" pitchFamily="18" charset="0"/>
                        </a:rPr>
                        <a:t>Violence in films has probably </a:t>
                      </a:r>
                      <a:r>
                        <a:rPr lang="en-US" sz="2400" b="1" i="0" dirty="0">
                          <a:latin typeface="Times New Roman" pitchFamily="18" charset="0"/>
                          <a:ea typeface="Times New Roman"/>
                          <a:cs typeface="Times New Roman" pitchFamily="18" charset="0"/>
                        </a:rPr>
                        <a:t>caused</a:t>
                      </a:r>
                      <a:r>
                        <a:rPr lang="en-US" sz="2400" i="1" dirty="0">
                          <a:latin typeface="Times New Roman" pitchFamily="18" charset="0"/>
                          <a:ea typeface="Times New Roman"/>
                          <a:cs typeface="Times New Roman" pitchFamily="18" charset="0"/>
                        </a:rPr>
                        <a:t> </a:t>
                      </a:r>
                      <a:r>
                        <a:rPr lang="en-US" sz="2400" dirty="0">
                          <a:latin typeface="Times New Roman" pitchFamily="18" charset="0"/>
                          <a:ea typeface="Times New Roman"/>
                          <a:cs typeface="Times New Roman" pitchFamily="18" charset="0"/>
                        </a:rPr>
                        <a:t>crime to </a:t>
                      </a:r>
                      <a:r>
                        <a:rPr lang="en-US" sz="2400" dirty="0" smtClean="0">
                          <a:latin typeface="Times New Roman" pitchFamily="18" charset="0"/>
                          <a:ea typeface="Times New Roman"/>
                          <a:cs typeface="Times New Roman" pitchFamily="18" charset="0"/>
                        </a:rPr>
                        <a:t>rise.</a:t>
                      </a:r>
                      <a:endParaRPr lang="ru-RU"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28">
                <a:tc>
                  <a:txBody>
                    <a:bodyPr/>
                    <a:lstStyle/>
                    <a:p>
                      <a:pPr algn="l">
                        <a:lnSpc>
                          <a:spcPct val="100000"/>
                        </a:lnSpc>
                        <a:spcBef>
                          <a:spcPts val="0"/>
                        </a:spcBef>
                        <a:spcAft>
                          <a:spcPts val="0"/>
                        </a:spcAft>
                      </a:pPr>
                      <a:r>
                        <a:rPr lang="en-US" sz="2400" b="1" dirty="0">
                          <a:latin typeface="Times New Roman" pitchFamily="18" charset="0"/>
                          <a:ea typeface="Times New Roman"/>
                          <a:cs typeface="Times New Roman" pitchFamily="18" charset="0"/>
                        </a:rPr>
                        <a:t>Lead to </a:t>
                      </a:r>
                      <a:endParaRPr lang="ru-RU" sz="24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en-US" sz="2400" dirty="0">
                          <a:latin typeface="Times New Roman" pitchFamily="18" charset="0"/>
                          <a:ea typeface="Times New Roman"/>
                          <a:cs typeface="Times New Roman" pitchFamily="18" charset="0"/>
                        </a:rPr>
                        <a:t>Intensive farming has </a:t>
                      </a:r>
                      <a:r>
                        <a:rPr lang="en-US" sz="2400" b="1" dirty="0">
                          <a:latin typeface="Times New Roman" pitchFamily="18" charset="0"/>
                          <a:ea typeface="Times New Roman"/>
                          <a:cs typeface="Times New Roman" pitchFamily="18" charset="0"/>
                        </a:rPr>
                        <a:t>led to</a:t>
                      </a:r>
                      <a:r>
                        <a:rPr lang="en-US" sz="2400" dirty="0">
                          <a:latin typeface="Times New Roman" pitchFamily="18" charset="0"/>
                          <a:ea typeface="Times New Roman"/>
                          <a:cs typeface="Times New Roman" pitchFamily="18" charset="0"/>
                        </a:rPr>
                        <a:t> many smallholders becoming </a:t>
                      </a:r>
                      <a:r>
                        <a:rPr lang="en-US" sz="2400" dirty="0" smtClean="0">
                          <a:latin typeface="Times New Roman" pitchFamily="18" charset="0"/>
                          <a:ea typeface="Times New Roman"/>
                          <a:cs typeface="Times New Roman" pitchFamily="18" charset="0"/>
                        </a:rPr>
                        <a:t>unemployed.</a:t>
                      </a:r>
                      <a:endParaRPr lang="ru-RU"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455">
                <a:tc>
                  <a:txBody>
                    <a:bodyPr/>
                    <a:lstStyle/>
                    <a:p>
                      <a:pPr algn="l">
                        <a:lnSpc>
                          <a:spcPct val="100000"/>
                        </a:lnSpc>
                        <a:spcBef>
                          <a:spcPts val="0"/>
                        </a:spcBef>
                        <a:spcAft>
                          <a:spcPts val="0"/>
                        </a:spcAft>
                      </a:pPr>
                      <a:r>
                        <a:rPr lang="en-US" sz="2400" b="1" dirty="0">
                          <a:latin typeface="Times New Roman" pitchFamily="18" charset="0"/>
                          <a:ea typeface="Times New Roman"/>
                          <a:cs typeface="Times New Roman" pitchFamily="18" charset="0"/>
                        </a:rPr>
                        <a:t>Result in</a:t>
                      </a:r>
                      <a:endParaRPr lang="ru-RU" sz="24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en-US" sz="2400" dirty="0">
                          <a:latin typeface="Times New Roman" pitchFamily="18" charset="0"/>
                          <a:ea typeface="Times New Roman"/>
                          <a:cs typeface="Times New Roman" pitchFamily="18" charset="0"/>
                        </a:rPr>
                        <a:t>Poor diet and lack of exercise has </a:t>
                      </a:r>
                      <a:r>
                        <a:rPr lang="en-US" sz="2400" b="1" dirty="0">
                          <a:latin typeface="Times New Roman" pitchFamily="18" charset="0"/>
                          <a:ea typeface="Times New Roman"/>
                          <a:cs typeface="Times New Roman" pitchFamily="18" charset="0"/>
                        </a:rPr>
                        <a:t>resulted in</a:t>
                      </a:r>
                      <a:r>
                        <a:rPr lang="en-US" sz="2400" dirty="0">
                          <a:latin typeface="Times New Roman" pitchFamily="18" charset="0"/>
                          <a:ea typeface="Times New Roman"/>
                          <a:cs typeface="Times New Roman" pitchFamily="18" charset="0"/>
                        </a:rPr>
                        <a:t> generation who will die younger than their </a:t>
                      </a:r>
                      <a:r>
                        <a:rPr lang="en-US" sz="2400" dirty="0" smtClean="0">
                          <a:latin typeface="Times New Roman" pitchFamily="18" charset="0"/>
                          <a:ea typeface="Times New Roman"/>
                          <a:cs typeface="Times New Roman" pitchFamily="18" charset="0"/>
                        </a:rPr>
                        <a:t>parents.</a:t>
                      </a:r>
                      <a:endParaRPr lang="ru-RU"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9156" name="Rectangle 4"/>
          <p:cNvSpPr>
            <a:spLocks noChangeArrowheads="1"/>
          </p:cNvSpPr>
          <p:nvPr/>
        </p:nvSpPr>
        <p:spPr bwMode="auto">
          <a:xfrm>
            <a:off x="323528" y="4553109"/>
            <a:ext cx="8568952"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Notes:</a:t>
            </a:r>
          </a:p>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You cause something</a:t>
            </a:r>
            <a:r>
              <a:rPr kumimoji="0" lang="en-US" sz="20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happen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but it results in something </a:t>
            </a:r>
            <a:r>
              <a:rPr kumimoji="0" lang="en-US" sz="20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happening</a:t>
            </a:r>
            <a:endParaRPr kumimoji="0" lang="en-US" sz="2000" b="0" i="0"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077218"/>
          </a:xfrm>
          <a:prstGeom prst="rect">
            <a:avLst/>
          </a:prstGeom>
        </p:spPr>
        <p:txBody>
          <a:bodyPr wrap="square">
            <a:spAutoFit/>
          </a:bodyPr>
          <a:lstStyle/>
          <a:p>
            <a:pPr algn="ctr"/>
            <a:r>
              <a:rPr lang="en-US" sz="3200" b="1" dirty="0" smtClean="0">
                <a:latin typeface="Times New Roman" pitchFamily="18" charset="0"/>
                <a:cs typeface="Times New Roman" pitchFamily="18" charset="0"/>
              </a:rPr>
              <a:t>These verbs can also sometimes be used </a:t>
            </a:r>
            <a:endParaRPr lang="ru-RU" sz="3200" b="1" dirty="0" smtClean="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to </a:t>
            </a:r>
            <a:r>
              <a:rPr lang="en-US" sz="3200" b="1" dirty="0" smtClean="0">
                <a:latin typeface="Times New Roman" pitchFamily="18" charset="0"/>
                <a:cs typeface="Times New Roman" pitchFamily="18" charset="0"/>
              </a:rPr>
              <a:t>describe cause and effect</a:t>
            </a:r>
            <a:endParaRPr lang="ru-RU" sz="32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251520" y="1268760"/>
          <a:ext cx="8568951" cy="3096344"/>
        </p:xfrm>
        <a:graphic>
          <a:graphicData uri="http://schemas.openxmlformats.org/drawingml/2006/table">
            <a:tbl>
              <a:tblPr/>
              <a:tblGrid>
                <a:gridCol w="1111967"/>
                <a:gridCol w="7456984"/>
              </a:tblGrid>
              <a:tr h="792088">
                <a:tc>
                  <a:txBody>
                    <a:bodyPr/>
                    <a:lstStyle/>
                    <a:p>
                      <a:pPr fontAlgn="base">
                        <a:spcAft>
                          <a:spcPts val="0"/>
                        </a:spcAft>
                      </a:pPr>
                      <a:r>
                        <a:rPr lang="en-US" sz="2000" b="1" dirty="0">
                          <a:latin typeface="Times New Roman" pitchFamily="18" charset="0"/>
                          <a:ea typeface="Times New Roman"/>
                          <a:cs typeface="Times New Roman" pitchFamily="18" charset="0"/>
                        </a:rPr>
                        <a:t>Make</a:t>
                      </a:r>
                      <a:endParaRPr lang="ru-RU" sz="11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US" sz="2000" dirty="0">
                          <a:latin typeface="Times New Roman" pitchFamily="18" charset="0"/>
                          <a:ea typeface="Times New Roman"/>
                          <a:cs typeface="Times New Roman" pitchFamily="18" charset="0"/>
                        </a:rPr>
                        <a:t>Certain stars from the world of entertainment deserve their salaries as they </a:t>
                      </a:r>
                      <a:r>
                        <a:rPr lang="en-US" sz="2000" b="1" dirty="0">
                          <a:latin typeface="Times New Roman" pitchFamily="18" charset="0"/>
                          <a:ea typeface="Times New Roman"/>
                          <a:cs typeface="Times New Roman" pitchFamily="18" charset="0"/>
                        </a:rPr>
                        <a:t>make</a:t>
                      </a:r>
                      <a:r>
                        <a:rPr lang="en-US" sz="2000" dirty="0">
                          <a:latin typeface="Times New Roman" pitchFamily="18" charset="0"/>
                          <a:ea typeface="Times New Roman"/>
                          <a:cs typeface="Times New Roman" pitchFamily="18" charset="0"/>
                        </a:rPr>
                        <a:t> many people very happy.</a:t>
                      </a:r>
                      <a:endParaRPr lang="ru-RU" sz="11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fontAlgn="base">
                        <a:spcAft>
                          <a:spcPts val="0"/>
                        </a:spcAft>
                      </a:pPr>
                      <a:r>
                        <a:rPr lang="en-US" sz="2000" b="1" dirty="0">
                          <a:latin typeface="Times New Roman" pitchFamily="18" charset="0"/>
                          <a:ea typeface="Times New Roman"/>
                          <a:cs typeface="Times New Roman" pitchFamily="18" charset="0"/>
                        </a:rPr>
                        <a:t>Create</a:t>
                      </a:r>
                      <a:endParaRPr lang="ru-RU" sz="11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US" sz="2000" dirty="0">
                          <a:latin typeface="Times New Roman" pitchFamily="18" charset="0"/>
                          <a:ea typeface="Times New Roman"/>
                          <a:cs typeface="Times New Roman" pitchFamily="18" charset="0"/>
                        </a:rPr>
                        <a:t>Excess consumption of fossil fuel has helped to </a:t>
                      </a:r>
                      <a:r>
                        <a:rPr lang="en-US" sz="2000" b="1" dirty="0">
                          <a:latin typeface="Times New Roman" pitchFamily="18" charset="0"/>
                          <a:ea typeface="Times New Roman"/>
                          <a:cs typeface="Times New Roman" pitchFamily="18" charset="0"/>
                        </a:rPr>
                        <a:t>create</a:t>
                      </a:r>
                      <a:r>
                        <a:rPr lang="en-US" sz="2000" dirty="0">
                          <a:latin typeface="Times New Roman" pitchFamily="18" charset="0"/>
                          <a:ea typeface="Times New Roman"/>
                          <a:cs typeface="Times New Roman" pitchFamily="18" charset="0"/>
                        </a:rPr>
                        <a:t> many of the environmental problems today.</a:t>
                      </a:r>
                      <a:endParaRPr lang="ru-RU" sz="11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fontAlgn="base">
                        <a:spcAft>
                          <a:spcPts val="0"/>
                        </a:spcAft>
                      </a:pPr>
                      <a:r>
                        <a:rPr lang="en-US" sz="2000" b="1" dirty="0">
                          <a:latin typeface="Times New Roman" pitchFamily="18" charset="0"/>
                          <a:ea typeface="Times New Roman"/>
                          <a:cs typeface="Times New Roman" pitchFamily="18" charset="0"/>
                        </a:rPr>
                        <a:t>Change</a:t>
                      </a:r>
                      <a:endParaRPr lang="ru-RU" sz="11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US" sz="2000" dirty="0">
                          <a:latin typeface="Times New Roman" pitchFamily="18" charset="0"/>
                          <a:ea typeface="Times New Roman"/>
                          <a:cs typeface="Times New Roman" pitchFamily="18" charset="0"/>
                        </a:rPr>
                        <a:t>Mass immigration has undoubtedly changed many societies.</a:t>
                      </a:r>
                      <a:endParaRPr lang="ru-RU" sz="11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6">
                <a:tc>
                  <a:txBody>
                    <a:bodyPr/>
                    <a:lstStyle/>
                    <a:p>
                      <a:pPr fontAlgn="base">
                        <a:spcAft>
                          <a:spcPts val="0"/>
                        </a:spcAft>
                      </a:pPr>
                      <a:r>
                        <a:rPr lang="en-US" sz="2000" b="1" dirty="0">
                          <a:latin typeface="Times New Roman" pitchFamily="18" charset="0"/>
                          <a:ea typeface="Times New Roman"/>
                          <a:cs typeface="Times New Roman" pitchFamily="18" charset="0"/>
                        </a:rPr>
                        <a:t>Affect</a:t>
                      </a:r>
                      <a:endParaRPr lang="ru-RU" sz="11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US" sz="2000" dirty="0">
                          <a:latin typeface="Times New Roman" pitchFamily="18" charset="0"/>
                          <a:ea typeface="Times New Roman"/>
                          <a:cs typeface="Times New Roman" pitchFamily="18" charset="0"/>
                        </a:rPr>
                        <a:t>The problems of air pollution </a:t>
                      </a:r>
                      <a:r>
                        <a:rPr lang="en-US" sz="2000" b="1" dirty="0">
                          <a:latin typeface="Times New Roman" pitchFamily="18" charset="0"/>
                          <a:ea typeface="Times New Roman"/>
                          <a:cs typeface="Times New Roman" pitchFamily="18" charset="0"/>
                        </a:rPr>
                        <a:t>affect</a:t>
                      </a:r>
                      <a:r>
                        <a:rPr lang="en-US" sz="2000" dirty="0">
                          <a:latin typeface="Times New Roman" pitchFamily="18" charset="0"/>
                          <a:ea typeface="Times New Roman"/>
                          <a:cs typeface="Times New Roman" pitchFamily="18" charset="0"/>
                        </a:rPr>
                        <a:t> the quality of life in many parts of the world.</a:t>
                      </a:r>
                      <a:endParaRPr lang="ru-RU" sz="11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0177" name="Rectangle 1"/>
          <p:cNvSpPr>
            <a:spLocks noChangeArrowheads="1"/>
          </p:cNvSpPr>
          <p:nvPr/>
        </p:nvSpPr>
        <p:spPr bwMode="auto">
          <a:xfrm>
            <a:off x="395536" y="4707695"/>
            <a:ext cx="842493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lang="en-US" sz="2000" b="1" dirty="0" smtClean="0">
                <a:latin typeface="Times New Roman" pitchFamily="18" charset="0"/>
                <a:ea typeface="Calibri" pitchFamily="34" charset="0"/>
                <a:cs typeface="Times New Roman" pitchFamily="18" charset="0"/>
              </a:rPr>
              <a:t>Notes:</a:t>
            </a:r>
          </a:p>
          <a:p>
            <a:pPr marL="0" marR="0" lvl="0" indent="0" algn="l" defTabSz="914400" rtl="0" eaLnBrk="1" fontAlgn="base" latinLnBrk="0" hangingPunct="1">
              <a:lnSpc>
                <a:spcPct val="100000"/>
              </a:lnSpc>
              <a:spcBef>
                <a:spcPct val="0"/>
              </a:spcBef>
              <a:spcAft>
                <a:spcPct val="0"/>
              </a:spcAft>
              <a:buClrTx/>
              <a:buSzTx/>
              <a:tabLst>
                <a:tab pos="457200" algn="l"/>
              </a:tabLst>
            </a:pPr>
            <a:r>
              <a:rPr lang="en-US" sz="2000" dirty="0" smtClean="0">
                <a:latin typeface="Times New Roman" pitchFamily="18" charset="0"/>
                <a:ea typeface="Calibri" pitchFamily="34" charset="0"/>
                <a:cs typeface="Times New Roman" pitchFamily="18" charset="0"/>
              </a:rPr>
              <a:t>P</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lease note the spelling of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ffect” as a verb and do not confuse it with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ffect” the noun.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0"/>
            <a:ext cx="8712967" cy="707886"/>
          </a:xfrm>
          <a:prstGeom prst="rect">
            <a:avLst/>
          </a:prstGeom>
        </p:spPr>
        <p:txBody>
          <a:bodyPr wrap="square">
            <a:spAutoFit/>
          </a:bodyPr>
          <a:lstStyle/>
          <a:p>
            <a:pPr algn="ctr"/>
            <a:r>
              <a:rPr lang="en-US" sz="4000" b="1" dirty="0" smtClean="0">
                <a:latin typeface="Times New Roman" pitchFamily="18" charset="0"/>
                <a:cs typeface="Times New Roman" pitchFamily="18" charset="0"/>
              </a:rPr>
              <a:t>Nouns</a:t>
            </a:r>
            <a:endParaRPr lang="ru-RU" sz="4000" b="1" dirty="0">
              <a:latin typeface="Times New Roman" pitchFamily="18" charset="0"/>
              <a:cs typeface="Times New Roman" pitchFamily="18" charset="0"/>
            </a:endParaRPr>
          </a:p>
        </p:txBody>
      </p:sp>
      <p:sp>
        <p:nvSpPr>
          <p:cNvPr id="7" name="Прямоугольник 6"/>
          <p:cNvSpPr/>
          <p:nvPr/>
        </p:nvSpPr>
        <p:spPr>
          <a:xfrm>
            <a:off x="0" y="620688"/>
            <a:ext cx="9144000"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The essential nouns are of course “cause” and “effect” but there are alternatives </a:t>
            </a:r>
            <a:endParaRPr lang="ru-RU" sz="2000" b="1" dirty="0">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251520" y="1196752"/>
          <a:ext cx="8568951" cy="3451448"/>
        </p:xfrm>
        <a:graphic>
          <a:graphicData uri="http://schemas.openxmlformats.org/drawingml/2006/table">
            <a:tbl>
              <a:tblPr/>
              <a:tblGrid>
                <a:gridCol w="1111967"/>
                <a:gridCol w="7456984"/>
              </a:tblGrid>
              <a:tr h="862862">
                <a:tc>
                  <a:txBody>
                    <a:bodyPr/>
                    <a:lstStyle/>
                    <a:p>
                      <a:pPr fontAlgn="base">
                        <a:lnSpc>
                          <a:spcPct val="100000"/>
                        </a:lnSpc>
                        <a:spcAft>
                          <a:spcPts val="0"/>
                        </a:spcAft>
                      </a:pPr>
                      <a:r>
                        <a:rPr lang="en-US" sz="2400" b="1" dirty="0" smtClean="0">
                          <a:latin typeface="Times New Roman" pitchFamily="18" charset="0"/>
                          <a:ea typeface="Times New Roman"/>
                          <a:cs typeface="Times New Roman" pitchFamily="18" charset="0"/>
                        </a:rPr>
                        <a:t>Cause</a:t>
                      </a:r>
                      <a:endParaRPr lang="ru-RU" sz="24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2400" dirty="0">
                          <a:latin typeface="Times New Roman" pitchFamily="18" charset="0"/>
                          <a:ea typeface="Times New Roman"/>
                          <a:cs typeface="Times New Roman" pitchFamily="18" charset="0"/>
                        </a:rPr>
                        <a:t>One cause of this problem is a fall in educational standards.</a:t>
                      </a:r>
                      <a:endParaRPr lang="ru-RU"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2862">
                <a:tc>
                  <a:txBody>
                    <a:bodyPr/>
                    <a:lstStyle/>
                    <a:p>
                      <a:pPr fontAlgn="base">
                        <a:lnSpc>
                          <a:spcPct val="100000"/>
                        </a:lnSpc>
                        <a:spcAft>
                          <a:spcPts val="0"/>
                        </a:spcAft>
                      </a:pPr>
                      <a:r>
                        <a:rPr lang="en-US" sz="2400" b="1" dirty="0" smtClean="0">
                          <a:latin typeface="Times New Roman" pitchFamily="18" charset="0"/>
                          <a:ea typeface="Times New Roman"/>
                          <a:cs typeface="Times New Roman" pitchFamily="18" charset="0"/>
                        </a:rPr>
                        <a:t>Reason</a:t>
                      </a:r>
                      <a:endParaRPr lang="ru-RU"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2400" dirty="0">
                          <a:latin typeface="Times New Roman" pitchFamily="18" charset="0"/>
                          <a:ea typeface="Times New Roman"/>
                          <a:cs typeface="Times New Roman" pitchFamily="18" charset="0"/>
                        </a:rPr>
                        <a:t>There is a variety of </a:t>
                      </a:r>
                      <a:r>
                        <a:rPr lang="en-US" sz="2400" b="1" dirty="0">
                          <a:latin typeface="Times New Roman" pitchFamily="18" charset="0"/>
                          <a:ea typeface="Times New Roman"/>
                          <a:cs typeface="Times New Roman" pitchFamily="18" charset="0"/>
                        </a:rPr>
                        <a:t>reasons</a:t>
                      </a:r>
                      <a:r>
                        <a:rPr lang="en-US" sz="2400" dirty="0">
                          <a:latin typeface="Times New Roman" pitchFamily="18" charset="0"/>
                          <a:ea typeface="Times New Roman"/>
                          <a:cs typeface="Times New Roman" pitchFamily="18" charset="0"/>
                        </a:rPr>
                        <a:t> why this has happened / for this.</a:t>
                      </a:r>
                      <a:endParaRPr lang="ru-RU"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2862">
                <a:tc>
                  <a:txBody>
                    <a:bodyPr/>
                    <a:lstStyle/>
                    <a:p>
                      <a:pPr fontAlgn="base">
                        <a:lnSpc>
                          <a:spcPct val="100000"/>
                        </a:lnSpc>
                        <a:spcAft>
                          <a:spcPts val="0"/>
                        </a:spcAft>
                      </a:pPr>
                      <a:r>
                        <a:rPr lang="en-US" sz="2400" b="1" dirty="0" smtClean="0">
                          <a:latin typeface="Times New Roman" pitchFamily="18" charset="0"/>
                          <a:ea typeface="Times New Roman"/>
                          <a:cs typeface="Times New Roman" pitchFamily="18" charset="0"/>
                        </a:rPr>
                        <a:t>Effect</a:t>
                      </a:r>
                      <a:endParaRPr lang="ru-RU"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2400" dirty="0">
                          <a:latin typeface="Times New Roman" pitchFamily="18" charset="0"/>
                          <a:ea typeface="Times New Roman"/>
                          <a:cs typeface="Times New Roman" pitchFamily="18" charset="0"/>
                        </a:rPr>
                        <a:t>Falling educational standards have had a variety of negative </a:t>
                      </a:r>
                      <a:r>
                        <a:rPr lang="en-US" sz="2400" b="1" dirty="0">
                          <a:latin typeface="Times New Roman" pitchFamily="18" charset="0"/>
                          <a:ea typeface="Times New Roman"/>
                          <a:cs typeface="Times New Roman" pitchFamily="18" charset="0"/>
                        </a:rPr>
                        <a:t>effects</a:t>
                      </a:r>
                      <a:r>
                        <a:rPr lang="en-US" sz="2400" dirty="0">
                          <a:latin typeface="Times New Roman" pitchFamily="18" charset="0"/>
                          <a:ea typeface="Times New Roman"/>
                          <a:cs typeface="Times New Roman" pitchFamily="18" charset="0"/>
                        </a:rPr>
                        <a:t>. </a:t>
                      </a:r>
                      <a:endParaRPr lang="ru-RU"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2862">
                <a:tc>
                  <a:txBody>
                    <a:bodyPr/>
                    <a:lstStyle/>
                    <a:p>
                      <a:pPr fontAlgn="base">
                        <a:lnSpc>
                          <a:spcPct val="100000"/>
                        </a:lnSpc>
                        <a:spcAft>
                          <a:spcPts val="0"/>
                        </a:spcAft>
                      </a:pPr>
                      <a:r>
                        <a:rPr lang="en-US" sz="2400" b="1" dirty="0" smtClean="0">
                          <a:latin typeface="Times New Roman" pitchFamily="18" charset="0"/>
                          <a:ea typeface="Times New Roman"/>
                          <a:cs typeface="Times New Roman" pitchFamily="18" charset="0"/>
                        </a:rPr>
                        <a:t>Result</a:t>
                      </a:r>
                      <a:endParaRPr lang="ru-RU"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2400" dirty="0">
                          <a:latin typeface="Times New Roman" pitchFamily="18" charset="0"/>
                          <a:ea typeface="Times New Roman"/>
                          <a:cs typeface="Times New Roman" pitchFamily="18" charset="0"/>
                        </a:rPr>
                        <a:t>One </a:t>
                      </a:r>
                      <a:r>
                        <a:rPr lang="en-US" sz="2400" dirty="0" smtClean="0">
                          <a:latin typeface="Times New Roman" pitchFamily="18" charset="0"/>
                          <a:ea typeface="Times New Roman"/>
                          <a:cs typeface="Times New Roman" pitchFamily="18" charset="0"/>
                        </a:rPr>
                        <a:t>positive </a:t>
                      </a:r>
                      <a:r>
                        <a:rPr lang="en-US" sz="2400" b="1" dirty="0" smtClean="0">
                          <a:latin typeface="Times New Roman" pitchFamily="18" charset="0"/>
                          <a:ea typeface="Times New Roman"/>
                          <a:cs typeface="Times New Roman" pitchFamily="18" charset="0"/>
                        </a:rPr>
                        <a:t>result</a:t>
                      </a:r>
                      <a:r>
                        <a:rPr lang="en-US" sz="2400" dirty="0" smtClean="0">
                          <a:latin typeface="Times New Roman" pitchFamily="18" charset="0"/>
                          <a:ea typeface="Times New Roman"/>
                          <a:cs typeface="Times New Roman" pitchFamily="18" charset="0"/>
                        </a:rPr>
                        <a:t> of </a:t>
                      </a:r>
                      <a:r>
                        <a:rPr lang="en-US" sz="2400" dirty="0">
                          <a:latin typeface="Times New Roman" pitchFamily="18" charset="0"/>
                          <a:ea typeface="Times New Roman"/>
                          <a:cs typeface="Times New Roman" pitchFamily="18" charset="0"/>
                        </a:rPr>
                        <a:t>this would be better international cooperation</a:t>
                      </a:r>
                      <a:r>
                        <a:rPr lang="en-US" sz="2400" dirty="0" smtClean="0">
                          <a:latin typeface="Times New Roman" pitchFamily="18" charset="0"/>
                          <a:ea typeface="Times New Roman"/>
                          <a:cs typeface="Times New Roman" pitchFamily="18" charset="0"/>
                        </a:rPr>
                        <a:t>.</a:t>
                      </a:r>
                      <a:endParaRPr lang="ru-RU"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203" name="Rectangle 3"/>
          <p:cNvSpPr>
            <a:spLocks noChangeArrowheads="1"/>
          </p:cNvSpPr>
          <p:nvPr/>
        </p:nvSpPr>
        <p:spPr bwMode="auto">
          <a:xfrm>
            <a:off x="395536" y="4872499"/>
            <a:ext cx="82444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lang="en-US" sz="2400" b="1" dirty="0" smtClean="0">
                <a:latin typeface="Times New Roman" pitchFamily="18" charset="0"/>
                <a:ea typeface="Calibri" pitchFamily="34" charset="0"/>
                <a:cs typeface="Times New Roman" pitchFamily="18" charset="0"/>
              </a:rPr>
              <a:t>Notes:</a:t>
            </a:r>
          </a:p>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You talk about the cause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of</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something but the reason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424936" cy="6032421"/>
          </a:xfrm>
          <a:prstGeom prst="rect">
            <a:avLst/>
          </a:prstGeom>
        </p:spPr>
        <p:txBody>
          <a:bodyPr wrap="square">
            <a:spAutoFit/>
          </a:bodyPr>
          <a:lstStyle/>
          <a:p>
            <a:pPr algn="just"/>
            <a:r>
              <a:rPr lang="en-US" sz="3200" b="1" dirty="0" smtClean="0">
                <a:latin typeface="Times New Roman" pitchFamily="18" charset="0"/>
                <a:cs typeface="Times New Roman" pitchFamily="18" charset="0"/>
              </a:rPr>
              <a:t>	     Put in the correct prepositions:</a:t>
            </a:r>
          </a:p>
          <a:p>
            <a:pPr algn="just"/>
            <a:r>
              <a:rPr lang="en-US" dirty="0" smtClean="0"/>
              <a:t/>
            </a:r>
            <a:br>
              <a:rPr lang="en-US" dirty="0" smtClean="0"/>
            </a:br>
            <a:r>
              <a:rPr lang="en-US" dirty="0" smtClean="0"/>
              <a:t>	</a:t>
            </a:r>
            <a:r>
              <a:rPr lang="en-US" sz="2800" dirty="0" smtClean="0">
                <a:latin typeface="Times New Roman" pitchFamily="18" charset="0"/>
                <a:cs typeface="Times New Roman" pitchFamily="18" charset="0"/>
              </a:rPr>
              <a:t>It is now almost certain that global warming has been directly caused (</a:t>
            </a:r>
            <a:r>
              <a:rPr lang="en-US" sz="2800" b="1"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___ man’s use of fossil fuels. This has led  (</a:t>
            </a:r>
            <a:r>
              <a:rPr lang="en-US" sz="2800" b="1"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___ an international debate about what we should do to reduce the negative effects  (</a:t>
            </a:r>
            <a:r>
              <a:rPr lang="en-US" sz="2800" b="1"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___</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our actions and how we can make the planet safe for our children’s children to live in. One consequence (</a:t>
            </a:r>
            <a:r>
              <a:rPr lang="en-US" sz="2800" b="1"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___  this debate has been to improve the level of “green” education in schools and this should result (</a:t>
            </a:r>
            <a:r>
              <a:rPr lang="en-US" sz="2800" b="1"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___  greater awareness of this difficult issue in the long term. However, in the short term there still remains much to be done. The reason  (</a:t>
            </a:r>
            <a:r>
              <a:rPr lang="en-US" sz="2800" b="1"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 ___  this is that we need to address causes  (</a:t>
            </a:r>
            <a:r>
              <a:rPr lang="en-US" sz="2800" b="1" dirty="0" smtClean="0">
                <a:latin typeface="Times New Roman" pitchFamily="18" charset="0"/>
                <a:cs typeface="Times New Roman" pitchFamily="18" charset="0"/>
              </a:rPr>
              <a:t>7</a:t>
            </a:r>
            <a:r>
              <a:rPr lang="en-US" sz="2800" dirty="0" smtClean="0">
                <a:latin typeface="Times New Roman" pitchFamily="18" charset="0"/>
                <a:cs typeface="Times New Roman" pitchFamily="18" charset="0"/>
              </a:rPr>
              <a:t>) ___  the immediate problem</a:t>
            </a:r>
            <a:endParaRPr lang="ru-RU" sz="2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123728" y="1079304"/>
            <a:ext cx="273630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by</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of</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of</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of</a:t>
            </a:r>
            <a:r>
              <a:rPr kumimoji="0" lang="ru-RU" sz="3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5" name="Прямоугольник 4"/>
          <p:cNvSpPr/>
          <p:nvPr/>
        </p:nvSpPr>
        <p:spPr>
          <a:xfrm>
            <a:off x="899592" y="332656"/>
            <a:ext cx="4464496" cy="707886"/>
          </a:xfrm>
          <a:prstGeom prst="rect">
            <a:avLst/>
          </a:prstGeom>
        </p:spPr>
        <p:txBody>
          <a:bodyPr wrap="square">
            <a:spAutoFit/>
          </a:bodyPr>
          <a:lstStyle/>
          <a:p>
            <a:pPr lvl="0" fontAlgn="base">
              <a:spcBef>
                <a:spcPct val="0"/>
              </a:spcBef>
              <a:spcAft>
                <a:spcPct val="0"/>
              </a:spcAft>
              <a:tabLst>
                <a:tab pos="457200" algn="l"/>
              </a:tabLst>
            </a:pPr>
            <a:r>
              <a:rPr lang="en-US" sz="4000" b="1" dirty="0" smtClean="0">
                <a:latin typeface="Times New Roman" pitchFamily="18" charset="0"/>
                <a:ea typeface="Times New Roman" pitchFamily="18" charset="0"/>
                <a:cs typeface="Times New Roman" pitchFamily="18" charset="0"/>
              </a:rPr>
              <a:t>Answers:</a:t>
            </a:r>
            <a:endParaRPr lang="ru-RU" sz="4000" dirty="0" smtClean="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
          <p:cNvPicPr/>
          <p:nvPr/>
        </p:nvPicPr>
        <p:blipFill>
          <a:blip r:embed="rId2" cstate="print"/>
          <a:srcRect/>
          <a:stretch>
            <a:fillRect/>
          </a:stretch>
        </p:blipFill>
        <p:spPr bwMode="auto">
          <a:xfrm>
            <a:off x="6012160" y="1124744"/>
            <a:ext cx="2736304" cy="2160240"/>
          </a:xfrm>
          <a:prstGeom prst="rect">
            <a:avLst/>
          </a:prstGeom>
          <a:noFill/>
          <a:ln w="9525">
            <a:noFill/>
            <a:miter lim="800000"/>
            <a:headEnd/>
            <a:tailEnd/>
          </a:ln>
        </p:spPr>
      </p:pic>
      <p:pic>
        <p:nvPicPr>
          <p:cNvPr id="11" name="Рисунок 10" descr="???"/>
          <p:cNvPicPr/>
          <p:nvPr/>
        </p:nvPicPr>
        <p:blipFill>
          <a:blip r:embed="rId3" cstate="print"/>
          <a:srcRect/>
          <a:stretch>
            <a:fillRect/>
          </a:stretch>
        </p:blipFill>
        <p:spPr bwMode="auto">
          <a:xfrm>
            <a:off x="5220072" y="3861048"/>
            <a:ext cx="3528392" cy="2448272"/>
          </a:xfrm>
          <a:prstGeom prst="rect">
            <a:avLst/>
          </a:prstGeom>
          <a:noFill/>
          <a:ln w="9525">
            <a:noFill/>
            <a:miter lim="800000"/>
            <a:headEnd/>
            <a:tailEnd/>
          </a:ln>
        </p:spPr>
      </p:pic>
      <p:sp>
        <p:nvSpPr>
          <p:cNvPr id="12" name="Прямоугольник 11"/>
          <p:cNvSpPr/>
          <p:nvPr/>
        </p:nvSpPr>
        <p:spPr>
          <a:xfrm>
            <a:off x="5868144" y="3284984"/>
            <a:ext cx="3024336" cy="461665"/>
          </a:xfrm>
          <a:prstGeom prst="rect">
            <a:avLst/>
          </a:prstGeom>
        </p:spPr>
        <p:txBody>
          <a:bodyPr wrap="square">
            <a:spAutoFit/>
          </a:bodyPr>
          <a:lstStyle/>
          <a:p>
            <a:pPr algn="ctr" fontAlgn="base"/>
            <a:r>
              <a:rPr lang="en-US" sz="2400" b="1" dirty="0" smtClean="0">
                <a:latin typeface="Times New Roman" pitchFamily="18" charset="0"/>
                <a:cs typeface="Times New Roman" pitchFamily="18" charset="0"/>
              </a:rPr>
              <a:t>Line graphs</a:t>
            </a:r>
            <a:endParaRPr lang="en-US" sz="2400" b="1" dirty="0">
              <a:latin typeface="Times New Roman" pitchFamily="18" charset="0"/>
              <a:cs typeface="Times New Roman" pitchFamily="18" charset="0"/>
            </a:endParaRPr>
          </a:p>
        </p:txBody>
      </p:sp>
      <p:sp>
        <p:nvSpPr>
          <p:cNvPr id="13" name="Прямоугольник 12"/>
          <p:cNvSpPr/>
          <p:nvPr/>
        </p:nvSpPr>
        <p:spPr>
          <a:xfrm>
            <a:off x="251520" y="3284984"/>
            <a:ext cx="2376263" cy="461665"/>
          </a:xfrm>
          <a:prstGeom prst="rect">
            <a:avLst/>
          </a:prstGeom>
        </p:spPr>
        <p:txBody>
          <a:bodyPr wrap="square">
            <a:spAutoFit/>
          </a:bodyPr>
          <a:lstStyle/>
          <a:p>
            <a:pPr algn="ctr" fontAlgn="base"/>
            <a:r>
              <a:rPr lang="en-US" sz="2400" b="1" dirty="0" smtClean="0">
                <a:latin typeface="Times New Roman" pitchFamily="18" charset="0"/>
                <a:cs typeface="Times New Roman" pitchFamily="18" charset="0"/>
              </a:rPr>
              <a:t>Pie charts</a:t>
            </a:r>
            <a:endParaRPr lang="en-US" sz="2400" b="1" dirty="0">
              <a:latin typeface="Times New Roman" pitchFamily="18" charset="0"/>
              <a:cs typeface="Times New Roman" pitchFamily="18" charset="0"/>
            </a:endParaRPr>
          </a:p>
        </p:txBody>
      </p:sp>
      <p:pic>
        <p:nvPicPr>
          <p:cNvPr id="1038" name="Picture 14" descr="https://upload.wikimedia.org/wikipedia/commons/thumb/d/db/English_dialects1997.svg/220px-English_dialects1997.svg.png"/>
          <p:cNvPicPr>
            <a:picLocks noChangeAspect="1" noChangeArrowheads="1"/>
          </p:cNvPicPr>
          <p:nvPr/>
        </p:nvPicPr>
        <p:blipFill>
          <a:blip r:embed="rId4" cstate="print"/>
          <a:srcRect/>
          <a:stretch>
            <a:fillRect/>
          </a:stretch>
        </p:blipFill>
        <p:spPr bwMode="auto">
          <a:xfrm>
            <a:off x="251520" y="1052736"/>
            <a:ext cx="2379982" cy="2304256"/>
          </a:xfrm>
          <a:prstGeom prst="rect">
            <a:avLst/>
          </a:prstGeom>
          <a:noFill/>
        </p:spPr>
      </p:pic>
      <p:sp>
        <p:nvSpPr>
          <p:cNvPr id="15" name="Прямоугольник 14"/>
          <p:cNvSpPr/>
          <p:nvPr/>
        </p:nvSpPr>
        <p:spPr>
          <a:xfrm>
            <a:off x="5220072" y="6309320"/>
            <a:ext cx="3528392" cy="461665"/>
          </a:xfrm>
          <a:prstGeom prst="rect">
            <a:avLst/>
          </a:prstGeom>
        </p:spPr>
        <p:txBody>
          <a:bodyPr wrap="square">
            <a:spAutoFit/>
          </a:bodyPr>
          <a:lstStyle/>
          <a:p>
            <a:pPr algn="ctr" fontAlgn="base"/>
            <a:r>
              <a:rPr lang="en-US" sz="2400" b="1" dirty="0" smtClean="0">
                <a:latin typeface="Times New Roman" pitchFamily="18" charset="0"/>
                <a:cs typeface="Times New Roman" pitchFamily="18" charset="0"/>
              </a:rPr>
              <a:t>Bar charts</a:t>
            </a:r>
            <a:endParaRPr lang="en-US" sz="2400" b="1" dirty="0">
              <a:latin typeface="Times New Roman" pitchFamily="18" charset="0"/>
              <a:cs typeface="Times New Roman" pitchFamily="18" charset="0"/>
            </a:endParaRPr>
          </a:p>
        </p:txBody>
      </p:sp>
      <p:pic>
        <p:nvPicPr>
          <p:cNvPr id="16" name="Рисунок 15" descr="https://www.ieltsbuddy.com/images/xielts-cement-production-process.jpg.pagespeed.ic.okfl5pOBDN.jpg"/>
          <p:cNvPicPr/>
          <p:nvPr/>
        </p:nvPicPr>
        <p:blipFill>
          <a:blip r:embed="rId5" cstate="print"/>
          <a:srcRect/>
          <a:stretch>
            <a:fillRect/>
          </a:stretch>
        </p:blipFill>
        <p:spPr bwMode="auto">
          <a:xfrm>
            <a:off x="2843808" y="1124744"/>
            <a:ext cx="3042221" cy="2160240"/>
          </a:xfrm>
          <a:prstGeom prst="rect">
            <a:avLst/>
          </a:prstGeom>
          <a:noFill/>
          <a:ln w="9525">
            <a:noFill/>
            <a:miter lim="800000"/>
            <a:headEnd/>
            <a:tailEnd/>
          </a:ln>
        </p:spPr>
      </p:pic>
      <p:sp>
        <p:nvSpPr>
          <p:cNvPr id="17" name="Прямоугольник 16"/>
          <p:cNvSpPr/>
          <p:nvPr/>
        </p:nvSpPr>
        <p:spPr>
          <a:xfrm>
            <a:off x="2843808" y="3284984"/>
            <a:ext cx="2952328" cy="461665"/>
          </a:xfrm>
          <a:prstGeom prst="rect">
            <a:avLst/>
          </a:prstGeom>
        </p:spPr>
        <p:txBody>
          <a:bodyPr wrap="square">
            <a:spAutoFit/>
          </a:bodyPr>
          <a:lstStyle/>
          <a:p>
            <a:pPr algn="ctr" fontAlgn="base"/>
            <a:r>
              <a:rPr lang="en-US" sz="2400" b="1" dirty="0" smtClean="0">
                <a:latin typeface="Times New Roman" pitchFamily="18" charset="0"/>
                <a:cs typeface="Times New Roman" pitchFamily="18" charset="0"/>
              </a:rPr>
              <a:t>Process diagrams</a:t>
            </a:r>
            <a:endParaRPr lang="en-US" sz="2400" b="1" dirty="0">
              <a:latin typeface="Times New Roman" pitchFamily="18" charset="0"/>
              <a:cs typeface="Times New Roman" pitchFamily="18" charset="0"/>
            </a:endParaRPr>
          </a:p>
        </p:txBody>
      </p:sp>
      <p:graphicFrame>
        <p:nvGraphicFramePr>
          <p:cNvPr id="20" name="Таблица 19"/>
          <p:cNvGraphicFramePr>
            <a:graphicFrameLocks noGrp="1"/>
          </p:cNvGraphicFramePr>
          <p:nvPr/>
        </p:nvGraphicFramePr>
        <p:xfrm>
          <a:off x="251520" y="3933056"/>
          <a:ext cx="4680521" cy="2232246"/>
        </p:xfrm>
        <a:graphic>
          <a:graphicData uri="http://schemas.openxmlformats.org/drawingml/2006/table">
            <a:tbl>
              <a:tblPr/>
              <a:tblGrid>
                <a:gridCol w="870272"/>
                <a:gridCol w="836204"/>
                <a:gridCol w="859943"/>
                <a:gridCol w="986879"/>
                <a:gridCol w="1127223"/>
              </a:tblGrid>
              <a:tr h="616332">
                <a:tc>
                  <a:txBody>
                    <a:bodyPr/>
                    <a:lstStyle/>
                    <a:p>
                      <a:pPr algn="ctr">
                        <a:lnSpc>
                          <a:spcPct val="115000"/>
                        </a:lnSpc>
                        <a:spcAft>
                          <a:spcPts val="0"/>
                        </a:spcAft>
                      </a:pPr>
                      <a:r>
                        <a:rPr lang="ru-RU" sz="1000" b="1" dirty="0">
                          <a:solidFill>
                            <a:srgbClr val="424242"/>
                          </a:solidFill>
                          <a:latin typeface="Times New Roman"/>
                          <a:ea typeface="Times New Roman"/>
                          <a:cs typeface="Times New Roman"/>
                        </a:rPr>
                        <a:t/>
                      </a:r>
                      <a:br>
                        <a:rPr lang="ru-RU" sz="1000" b="1" dirty="0">
                          <a:solidFill>
                            <a:srgbClr val="424242"/>
                          </a:solidFill>
                          <a:latin typeface="Times New Roman"/>
                          <a:ea typeface="Times New Roman"/>
                          <a:cs typeface="Times New Roman"/>
                        </a:rPr>
                      </a:br>
                      <a:endParaRPr lang="ru-RU"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ru-RU" sz="1000" b="1" dirty="0">
                          <a:solidFill>
                            <a:srgbClr val="424242"/>
                          </a:solidFill>
                          <a:latin typeface="Times New Roman"/>
                          <a:ea typeface="Times New Roman"/>
                          <a:cs typeface="Times New Roman"/>
                        </a:rPr>
                        <a:t>Food and drink</a:t>
                      </a:r>
                      <a:endParaRPr lang="ru-RU"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ru-RU" sz="1000" b="1" dirty="0">
                          <a:solidFill>
                            <a:srgbClr val="424242"/>
                          </a:solidFill>
                          <a:latin typeface="Times New Roman"/>
                          <a:ea typeface="Times New Roman"/>
                          <a:cs typeface="Times New Roman"/>
                        </a:rPr>
                        <a:t>Housing</a:t>
                      </a:r>
                      <a:endParaRPr lang="ru-RU"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ru-RU" sz="1000" b="1" dirty="0">
                          <a:solidFill>
                            <a:srgbClr val="424242"/>
                          </a:solidFill>
                          <a:latin typeface="Times New Roman"/>
                          <a:ea typeface="Times New Roman"/>
                          <a:cs typeface="Times New Roman"/>
                        </a:rPr>
                        <a:t>Clothing</a:t>
                      </a:r>
                      <a:endParaRPr lang="ru-RU"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ru-RU" sz="1000" b="1" dirty="0">
                          <a:solidFill>
                            <a:srgbClr val="424242"/>
                          </a:solidFill>
                          <a:latin typeface="Times New Roman"/>
                          <a:ea typeface="Times New Roman"/>
                          <a:cs typeface="Times New Roman"/>
                        </a:rPr>
                        <a:t>Entertainment</a:t>
                      </a:r>
                      <a:endParaRPr lang="ru-RU"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309379">
                <a:tc>
                  <a:txBody>
                    <a:bodyPr/>
                    <a:lstStyle/>
                    <a:p>
                      <a:pPr algn="ctr">
                        <a:lnSpc>
                          <a:spcPct val="115000"/>
                        </a:lnSpc>
                        <a:spcAft>
                          <a:spcPts val="0"/>
                        </a:spcAft>
                      </a:pPr>
                      <a:r>
                        <a:rPr lang="ru-RU" sz="1000" b="1" dirty="0">
                          <a:solidFill>
                            <a:srgbClr val="424242"/>
                          </a:solidFill>
                          <a:latin typeface="Times New Roman"/>
                          <a:ea typeface="Times New Roman"/>
                          <a:cs typeface="Times New Roman"/>
                        </a:rPr>
                        <a:t>France</a:t>
                      </a:r>
                      <a:endParaRPr lang="ru-RU"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25%</a:t>
                      </a:r>
                      <a:endParaRPr lang="ru-RU"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31%</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7%</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13%</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9379">
                <a:tc>
                  <a:txBody>
                    <a:bodyPr/>
                    <a:lstStyle/>
                    <a:p>
                      <a:pPr algn="ctr">
                        <a:lnSpc>
                          <a:spcPct val="115000"/>
                        </a:lnSpc>
                        <a:spcAft>
                          <a:spcPts val="0"/>
                        </a:spcAft>
                      </a:pPr>
                      <a:r>
                        <a:rPr lang="ru-RU" sz="1000" b="1" dirty="0">
                          <a:solidFill>
                            <a:srgbClr val="424242"/>
                          </a:solidFill>
                          <a:latin typeface="Times New Roman"/>
                          <a:ea typeface="Times New Roman"/>
                          <a:cs typeface="Times New Roman"/>
                        </a:rPr>
                        <a:t>Germany</a:t>
                      </a:r>
                      <a:endParaRPr lang="ru-RU"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22%</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33%</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15%</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19%</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9379">
                <a:tc>
                  <a:txBody>
                    <a:bodyPr/>
                    <a:lstStyle/>
                    <a:p>
                      <a:pPr algn="ctr">
                        <a:lnSpc>
                          <a:spcPct val="115000"/>
                        </a:lnSpc>
                        <a:spcAft>
                          <a:spcPts val="0"/>
                        </a:spcAft>
                      </a:pPr>
                      <a:r>
                        <a:rPr lang="ru-RU" sz="1000" b="1" dirty="0">
                          <a:solidFill>
                            <a:srgbClr val="424242"/>
                          </a:solidFill>
                          <a:latin typeface="Times New Roman"/>
                          <a:ea typeface="Times New Roman"/>
                          <a:cs typeface="Times New Roman"/>
                        </a:rPr>
                        <a:t>UK</a:t>
                      </a:r>
                      <a:endParaRPr lang="ru-RU"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27%</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37%</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11%</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11%</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8398">
                <a:tc>
                  <a:txBody>
                    <a:bodyPr/>
                    <a:lstStyle/>
                    <a:p>
                      <a:pPr algn="ctr">
                        <a:lnSpc>
                          <a:spcPct val="115000"/>
                        </a:lnSpc>
                        <a:spcAft>
                          <a:spcPts val="0"/>
                        </a:spcAft>
                      </a:pPr>
                      <a:r>
                        <a:rPr lang="ru-RU" sz="1000" b="1" dirty="0">
                          <a:solidFill>
                            <a:srgbClr val="424242"/>
                          </a:solidFill>
                          <a:latin typeface="Times New Roman"/>
                          <a:ea typeface="Times New Roman"/>
                          <a:cs typeface="Times New Roman"/>
                        </a:rPr>
                        <a:t>Turkey</a:t>
                      </a:r>
                      <a:endParaRPr lang="ru-RU"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36%</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20%</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12%</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10%</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9379">
                <a:tc>
                  <a:txBody>
                    <a:bodyPr/>
                    <a:lstStyle/>
                    <a:p>
                      <a:pPr algn="ctr">
                        <a:lnSpc>
                          <a:spcPct val="115000"/>
                        </a:lnSpc>
                        <a:spcAft>
                          <a:spcPts val="0"/>
                        </a:spcAft>
                      </a:pPr>
                      <a:r>
                        <a:rPr lang="ru-RU" sz="1000" b="1" dirty="0">
                          <a:solidFill>
                            <a:srgbClr val="424242"/>
                          </a:solidFill>
                          <a:latin typeface="Times New Roman"/>
                          <a:ea typeface="Times New Roman"/>
                          <a:cs typeface="Times New Roman"/>
                        </a:rPr>
                        <a:t>Spain</a:t>
                      </a:r>
                      <a:endParaRPr lang="ru-RU"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31%</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18%</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8%</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solidFill>
                            <a:srgbClr val="424242"/>
                          </a:solidFill>
                          <a:latin typeface="Times New Roman"/>
                          <a:ea typeface="Times New Roman"/>
                          <a:cs typeface="Times New Roman"/>
                        </a:rPr>
                        <a:t>15%</a:t>
                      </a:r>
                      <a:endParaRPr lang="ru-RU" sz="11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1" name="Прямоугольник 20"/>
          <p:cNvSpPr/>
          <p:nvPr/>
        </p:nvSpPr>
        <p:spPr>
          <a:xfrm>
            <a:off x="179512" y="6237312"/>
            <a:ext cx="4752528" cy="461665"/>
          </a:xfrm>
          <a:prstGeom prst="rect">
            <a:avLst/>
          </a:prstGeom>
        </p:spPr>
        <p:txBody>
          <a:bodyPr wrap="square">
            <a:spAutoFit/>
          </a:bodyPr>
          <a:lstStyle/>
          <a:p>
            <a:pPr algn="ctr" fontAlgn="base"/>
            <a:r>
              <a:rPr lang="en-US" sz="2400" b="1" dirty="0" smtClean="0">
                <a:latin typeface="Times New Roman" pitchFamily="18" charset="0"/>
                <a:cs typeface="Times New Roman" pitchFamily="18" charset="0"/>
              </a:rPr>
              <a:t>Tables</a:t>
            </a:r>
            <a:endParaRPr lang="en-US" sz="2400" b="1" dirty="0">
              <a:latin typeface="Times New Roman" pitchFamily="18" charset="0"/>
              <a:cs typeface="Times New Roman" pitchFamily="18" charset="0"/>
            </a:endParaRPr>
          </a:p>
        </p:txBody>
      </p:sp>
      <p:sp>
        <p:nvSpPr>
          <p:cNvPr id="4097" name="Rectangle 1"/>
          <p:cNvSpPr>
            <a:spLocks noChangeArrowheads="1"/>
          </p:cNvSpPr>
          <p:nvPr/>
        </p:nvSpPr>
        <p:spPr bwMode="auto">
          <a:xfrm>
            <a:off x="0" y="15592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Варианты заданий для анализа</a:t>
            </a:r>
            <a:endParaRPr kumimoji="0" lang="ru-RU" sz="36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5867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How to change percentages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to fractions or ratios</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2339753" y="1052740"/>
          <a:ext cx="3528391" cy="5090922"/>
        </p:xfrm>
        <a:graphic>
          <a:graphicData uri="http://schemas.openxmlformats.org/drawingml/2006/table">
            <a:tbl>
              <a:tblPr/>
              <a:tblGrid>
                <a:gridCol w="1584175"/>
                <a:gridCol w="1944216"/>
              </a:tblGrid>
              <a:tr h="254461">
                <a:tc>
                  <a:txBody>
                    <a:bodyPr/>
                    <a:lstStyle/>
                    <a:p>
                      <a:pPr algn="l">
                        <a:lnSpc>
                          <a:spcPct val="115000"/>
                        </a:lnSpc>
                        <a:spcAft>
                          <a:spcPts val="0"/>
                        </a:spcAft>
                      </a:pPr>
                      <a:r>
                        <a:rPr lang="ru-RU" sz="1600" b="1" dirty="0">
                          <a:latin typeface="Times New Roman"/>
                          <a:ea typeface="Times New Roman"/>
                          <a:cs typeface="Times New Roman"/>
                        </a:rPr>
                        <a:t>Percentage</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gn="l">
                        <a:lnSpc>
                          <a:spcPct val="115000"/>
                        </a:lnSpc>
                        <a:spcAft>
                          <a:spcPts val="0"/>
                        </a:spcAft>
                      </a:pPr>
                      <a:r>
                        <a:rPr lang="ru-RU" sz="1600" b="1" dirty="0">
                          <a:latin typeface="Times New Roman"/>
                          <a:ea typeface="Times New Roman"/>
                          <a:cs typeface="Times New Roman"/>
                        </a:rPr>
                        <a:t>Fraction</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80%</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four-fifths</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75%</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three-quarters</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70%</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seven in ten</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65%</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two-thirds</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60%</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three-fifths</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55%</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more than half</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50%</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half</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45%</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more than two fifths</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40%</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two-fifths</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35%</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more than a third</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30%</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less than a third</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25%</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a quarter</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20%</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a fifth</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15%</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less than a fifth</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10%</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one in ten</a:t>
                      </a:r>
                      <a:endParaRPr lang="ru-RU" sz="1600" dirty="0">
                        <a:latin typeface="Calibri"/>
                        <a:ea typeface="Calibri"/>
                        <a:cs typeface="Times New Roman"/>
                      </a:endParaRPr>
                    </a:p>
                  </a:txBody>
                  <a:tcPr marL="9525" marR="9525" marT="9525" marB="9525" anchor="ctr">
                    <a:lnL>
                      <a:noFill/>
                    </a:lnL>
                    <a:lnR>
                      <a:noFill/>
                    </a:lnR>
                    <a:lnT>
                      <a:noFill/>
                    </a:lnT>
                    <a:lnB>
                      <a:noFill/>
                    </a:lnB>
                  </a:tcPr>
                </a:tc>
              </a:tr>
              <a:tr h="254461">
                <a:tc>
                  <a:txBody>
                    <a:bodyPr/>
                    <a:lstStyle/>
                    <a:p>
                      <a:pPr>
                        <a:lnSpc>
                          <a:spcPct val="115000"/>
                        </a:lnSpc>
                        <a:spcAft>
                          <a:spcPts val="0"/>
                        </a:spcAft>
                      </a:pPr>
                      <a:r>
                        <a:rPr lang="ru-RU" sz="1600" dirty="0">
                          <a:latin typeface="Times New Roman"/>
                          <a:ea typeface="Times New Roman"/>
                          <a:cs typeface="Times New Roman"/>
                        </a:rPr>
                        <a:t>5%</a:t>
                      </a:r>
                      <a:endParaRPr lang="ru-RU" sz="1600" dirty="0">
                        <a:latin typeface="Calibri"/>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1600" dirty="0">
                          <a:latin typeface="Times New Roman"/>
                          <a:ea typeface="Times New Roman"/>
                          <a:cs typeface="Times New Roman"/>
                        </a:rPr>
                        <a:t>one in twenty</a:t>
                      </a:r>
                      <a:endParaRPr lang="ru-RU" sz="1600" dirty="0">
                        <a:latin typeface="Calibri"/>
                        <a:ea typeface="Calibri"/>
                        <a:cs typeface="Times New Roman"/>
                      </a:endParaRPr>
                    </a:p>
                  </a:txBody>
                  <a:tcPr marL="9525" marR="9525" marT="9525" marB="9525" anchor="ctr">
                    <a:lnL>
                      <a:noFill/>
                    </a:lnL>
                    <a:lnR>
                      <a:noFill/>
                    </a:lnR>
                    <a:lnT>
                      <a:noFill/>
                    </a:lnT>
                    <a:lnB>
                      <a:noFill/>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9144000" cy="954107"/>
          </a:xfrm>
          <a:prstGeom prst="rect">
            <a:avLst/>
          </a:prstGeom>
        </p:spPr>
        <p:txBody>
          <a:bodyPr wrap="square">
            <a:spAutoFit/>
          </a:bodyPr>
          <a:lstStyle/>
          <a:p>
            <a:pPr algn="ctr"/>
            <a:r>
              <a:rPr lang="en-US" sz="2800" dirty="0" smtClean="0">
                <a:latin typeface="Times New Roman" pitchFamily="18" charset="0"/>
                <a:cs typeface="Times New Roman" pitchFamily="18" charset="0"/>
              </a:rPr>
              <a:t>If the percentages are not exact as above, then you can use </a:t>
            </a:r>
            <a:r>
              <a:rPr lang="en-US" sz="2800" b="1" dirty="0" smtClean="0">
                <a:latin typeface="Times New Roman" pitchFamily="18" charset="0"/>
                <a:cs typeface="Times New Roman" pitchFamily="18" charset="0"/>
              </a:rPr>
              <a:t>qualifiers</a:t>
            </a:r>
            <a:r>
              <a:rPr lang="en-US" sz="2800" dirty="0" smtClean="0">
                <a:latin typeface="Times New Roman" pitchFamily="18" charset="0"/>
                <a:cs typeface="Times New Roman" pitchFamily="18" charset="0"/>
              </a:rPr>
              <a:t> to make sure your description remains accurate </a:t>
            </a:r>
            <a:endParaRPr lang="ru-RU" sz="28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539552" y="1124742"/>
          <a:ext cx="8208912" cy="4980850"/>
        </p:xfrm>
        <a:graphic>
          <a:graphicData uri="http://schemas.openxmlformats.org/drawingml/2006/table">
            <a:tbl>
              <a:tblPr/>
              <a:tblGrid>
                <a:gridCol w="2088232"/>
                <a:gridCol w="6120680"/>
              </a:tblGrid>
              <a:tr h="877513">
                <a:tc>
                  <a:txBody>
                    <a:bodyPr/>
                    <a:lstStyle/>
                    <a:p>
                      <a:pPr algn="ctr">
                        <a:lnSpc>
                          <a:spcPct val="115000"/>
                        </a:lnSpc>
                        <a:spcAft>
                          <a:spcPts val="1000"/>
                        </a:spcAft>
                      </a:pPr>
                      <a:r>
                        <a:rPr lang="ru-RU" sz="3200" b="1" dirty="0">
                          <a:latin typeface="Times New Roman" pitchFamily="18" charset="0"/>
                          <a:ea typeface="Calibri"/>
                          <a:cs typeface="Times New Roman" pitchFamily="18" charset="0"/>
                        </a:rPr>
                        <a:t>Percentage</a:t>
                      </a:r>
                      <a:endParaRPr lang="ru-RU" sz="3200" dirty="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3200" b="1" dirty="0">
                          <a:latin typeface="Times New Roman" pitchFamily="18" charset="0"/>
                          <a:ea typeface="Calibri"/>
                          <a:cs typeface="Times New Roman" pitchFamily="18" charset="0"/>
                        </a:rPr>
                        <a:t>Qualifier</a:t>
                      </a:r>
                      <a:endParaRPr lang="ru-RU" sz="3200" dirty="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513">
                <a:tc>
                  <a:txBody>
                    <a:bodyPr/>
                    <a:lstStyle/>
                    <a:p>
                      <a:pPr>
                        <a:lnSpc>
                          <a:spcPct val="115000"/>
                        </a:lnSpc>
                        <a:spcAft>
                          <a:spcPts val="1000"/>
                        </a:spcAft>
                      </a:pPr>
                      <a:r>
                        <a:rPr lang="en-US" sz="2400" b="1" dirty="0" smtClean="0">
                          <a:latin typeface="Times New Roman" pitchFamily="18" charset="0"/>
                          <a:ea typeface="Calibri"/>
                          <a:cs typeface="Times New Roman" pitchFamily="18" charset="0"/>
                        </a:rPr>
                        <a:t>     </a:t>
                      </a:r>
                      <a:r>
                        <a:rPr lang="ru-RU" sz="2400" b="1" dirty="0" smtClean="0">
                          <a:latin typeface="Times New Roman" pitchFamily="18" charset="0"/>
                          <a:ea typeface="Calibri"/>
                          <a:cs typeface="Times New Roman" pitchFamily="18" charset="0"/>
                        </a:rPr>
                        <a:t>77</a:t>
                      </a:r>
                      <a:r>
                        <a:rPr lang="ru-RU" sz="2400" b="1" dirty="0">
                          <a:latin typeface="Times New Roman" pitchFamily="18" charset="0"/>
                          <a:ea typeface="Calibri"/>
                          <a:cs typeface="Times New Roman" pitchFamily="18" charset="0"/>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b="1" dirty="0" smtClean="0">
                          <a:latin typeface="Times New Roman" pitchFamily="18" charset="0"/>
                          <a:ea typeface="Calibri"/>
                          <a:cs typeface="Times New Roman" pitchFamily="18" charset="0"/>
                        </a:rPr>
                        <a:t>    </a:t>
                      </a:r>
                      <a:r>
                        <a:rPr lang="ru-RU" sz="2400" b="1" dirty="0" smtClean="0">
                          <a:latin typeface="Times New Roman" pitchFamily="18" charset="0"/>
                          <a:ea typeface="Calibri"/>
                          <a:cs typeface="Times New Roman" pitchFamily="18" charset="0"/>
                        </a:rPr>
                        <a:t>just </a:t>
                      </a:r>
                      <a:r>
                        <a:rPr lang="ru-RU" sz="2400" b="1" dirty="0">
                          <a:latin typeface="Times New Roman" pitchFamily="18" charset="0"/>
                          <a:ea typeface="Calibri"/>
                          <a:cs typeface="Times New Roman" pitchFamily="18" charset="0"/>
                        </a:rPr>
                        <a:t>over</a:t>
                      </a:r>
                      <a:r>
                        <a:rPr lang="ru-RU" sz="2400" dirty="0">
                          <a:latin typeface="Times New Roman" pitchFamily="18" charset="0"/>
                          <a:ea typeface="Calibri"/>
                          <a:cs typeface="Times New Roman" pitchFamily="18" charset="0"/>
                        </a:rPr>
                        <a:t> three quarters</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513">
                <a:tc>
                  <a:txBody>
                    <a:bodyPr/>
                    <a:lstStyle/>
                    <a:p>
                      <a:pPr>
                        <a:lnSpc>
                          <a:spcPct val="115000"/>
                        </a:lnSpc>
                        <a:spcAft>
                          <a:spcPts val="1000"/>
                        </a:spcAft>
                      </a:pPr>
                      <a:r>
                        <a:rPr lang="en-US" sz="2400" b="1" dirty="0" smtClean="0">
                          <a:latin typeface="Times New Roman" pitchFamily="18" charset="0"/>
                          <a:ea typeface="Calibri"/>
                          <a:cs typeface="Times New Roman" pitchFamily="18" charset="0"/>
                        </a:rPr>
                        <a:t>     </a:t>
                      </a:r>
                      <a:r>
                        <a:rPr lang="ru-RU" sz="2400" b="1" dirty="0" smtClean="0">
                          <a:latin typeface="Times New Roman" pitchFamily="18" charset="0"/>
                          <a:ea typeface="Calibri"/>
                          <a:cs typeface="Times New Roman" pitchFamily="18" charset="0"/>
                        </a:rPr>
                        <a:t>77</a:t>
                      </a:r>
                      <a:r>
                        <a:rPr lang="ru-RU" sz="2400" b="1" dirty="0">
                          <a:latin typeface="Times New Roman" pitchFamily="18" charset="0"/>
                          <a:ea typeface="Calibri"/>
                          <a:cs typeface="Times New Roman" pitchFamily="18" charset="0"/>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b="1" dirty="0" smtClean="0">
                          <a:latin typeface="Times New Roman" pitchFamily="18" charset="0"/>
                          <a:ea typeface="Calibri"/>
                          <a:cs typeface="Times New Roman" pitchFamily="18" charset="0"/>
                        </a:rPr>
                        <a:t>    </a:t>
                      </a:r>
                      <a:r>
                        <a:rPr lang="ru-RU" sz="2400" b="1" dirty="0" smtClean="0">
                          <a:latin typeface="Times New Roman" pitchFamily="18" charset="0"/>
                          <a:ea typeface="Calibri"/>
                          <a:cs typeface="Times New Roman" pitchFamily="18" charset="0"/>
                        </a:rPr>
                        <a:t>approximately</a:t>
                      </a:r>
                      <a:r>
                        <a:rPr lang="ru-RU" sz="2400" dirty="0">
                          <a:latin typeface="Times New Roman" pitchFamily="18" charset="0"/>
                          <a:ea typeface="Calibri"/>
                          <a:cs typeface="Times New Roman" pitchFamily="18" charset="0"/>
                        </a:rPr>
                        <a:t> three quarters</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5855">
                <a:tc>
                  <a:txBody>
                    <a:bodyPr/>
                    <a:lstStyle/>
                    <a:p>
                      <a:pPr>
                        <a:lnSpc>
                          <a:spcPct val="115000"/>
                        </a:lnSpc>
                        <a:spcAft>
                          <a:spcPts val="1000"/>
                        </a:spcAft>
                      </a:pPr>
                      <a:r>
                        <a:rPr lang="en-US" sz="2400" b="1" dirty="0" smtClean="0">
                          <a:latin typeface="Times New Roman" pitchFamily="18" charset="0"/>
                          <a:ea typeface="Calibri"/>
                          <a:cs typeface="Times New Roman" pitchFamily="18" charset="0"/>
                        </a:rPr>
                        <a:t>     </a:t>
                      </a:r>
                      <a:r>
                        <a:rPr lang="ru-RU" sz="2400" b="1" dirty="0" smtClean="0">
                          <a:latin typeface="Times New Roman" pitchFamily="18" charset="0"/>
                          <a:ea typeface="Calibri"/>
                          <a:cs typeface="Times New Roman" pitchFamily="18" charset="0"/>
                        </a:rPr>
                        <a:t>49</a:t>
                      </a:r>
                      <a:r>
                        <a:rPr lang="ru-RU" sz="2400" b="1" dirty="0">
                          <a:latin typeface="Times New Roman" pitchFamily="18" charset="0"/>
                          <a:ea typeface="Calibri"/>
                          <a:cs typeface="Times New Roman" pitchFamily="18" charset="0"/>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b="1" dirty="0" smtClean="0">
                          <a:latin typeface="Times New Roman" pitchFamily="18" charset="0"/>
                          <a:ea typeface="Calibri"/>
                          <a:cs typeface="Times New Roman" pitchFamily="18" charset="0"/>
                        </a:rPr>
                        <a:t>    </a:t>
                      </a:r>
                      <a:r>
                        <a:rPr lang="ru-RU" sz="2400" b="1" dirty="0" smtClean="0">
                          <a:latin typeface="Times New Roman" pitchFamily="18" charset="0"/>
                          <a:ea typeface="Calibri"/>
                          <a:cs typeface="Times New Roman" pitchFamily="18" charset="0"/>
                        </a:rPr>
                        <a:t>just </a:t>
                      </a:r>
                      <a:r>
                        <a:rPr lang="ru-RU" sz="2400" b="1" dirty="0">
                          <a:latin typeface="Times New Roman" pitchFamily="18" charset="0"/>
                          <a:ea typeface="Calibri"/>
                          <a:cs typeface="Times New Roman" pitchFamily="18" charset="0"/>
                        </a:rPr>
                        <a:t>under</a:t>
                      </a:r>
                      <a:r>
                        <a:rPr lang="ru-RU" sz="2400" dirty="0">
                          <a:latin typeface="Times New Roman" pitchFamily="18" charset="0"/>
                          <a:ea typeface="Calibri"/>
                          <a:cs typeface="Times New Roman" pitchFamily="18" charset="0"/>
                        </a:rPr>
                        <a:t> a half</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228">
                <a:tc>
                  <a:txBody>
                    <a:bodyPr/>
                    <a:lstStyle/>
                    <a:p>
                      <a:pPr>
                        <a:lnSpc>
                          <a:spcPct val="115000"/>
                        </a:lnSpc>
                        <a:spcAft>
                          <a:spcPts val="1000"/>
                        </a:spcAft>
                      </a:pPr>
                      <a:r>
                        <a:rPr lang="en-US" sz="2400" b="1" dirty="0" smtClean="0">
                          <a:latin typeface="Times New Roman" pitchFamily="18" charset="0"/>
                          <a:ea typeface="Calibri"/>
                          <a:cs typeface="Times New Roman" pitchFamily="18" charset="0"/>
                        </a:rPr>
                        <a:t>     </a:t>
                      </a:r>
                      <a:r>
                        <a:rPr lang="ru-RU" sz="2400" b="1" dirty="0" smtClean="0">
                          <a:latin typeface="Times New Roman" pitchFamily="18" charset="0"/>
                          <a:ea typeface="Calibri"/>
                          <a:cs typeface="Times New Roman" pitchFamily="18" charset="0"/>
                        </a:rPr>
                        <a:t>49</a:t>
                      </a:r>
                      <a:r>
                        <a:rPr lang="ru-RU" sz="2400" b="1" dirty="0">
                          <a:latin typeface="Times New Roman" pitchFamily="18" charset="0"/>
                          <a:ea typeface="Calibri"/>
                          <a:cs typeface="Times New Roman" pitchFamily="18" charset="0"/>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b="1" dirty="0" smtClean="0">
                          <a:latin typeface="Times New Roman" pitchFamily="18" charset="0"/>
                          <a:ea typeface="Calibri"/>
                          <a:cs typeface="Times New Roman" pitchFamily="18" charset="0"/>
                        </a:rPr>
                        <a:t>    </a:t>
                      </a:r>
                      <a:r>
                        <a:rPr lang="ru-RU" sz="2400" b="1" dirty="0" smtClean="0">
                          <a:latin typeface="Times New Roman" pitchFamily="18" charset="0"/>
                          <a:ea typeface="Calibri"/>
                          <a:cs typeface="Times New Roman" pitchFamily="18" charset="0"/>
                        </a:rPr>
                        <a:t>nearly</a:t>
                      </a:r>
                      <a:r>
                        <a:rPr lang="ru-RU" sz="2400" dirty="0">
                          <a:latin typeface="Times New Roman" pitchFamily="18" charset="0"/>
                          <a:ea typeface="Calibri"/>
                          <a:cs typeface="Times New Roman" pitchFamily="18" charset="0"/>
                        </a:rPr>
                        <a:t> a half</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228">
                <a:tc>
                  <a:txBody>
                    <a:bodyPr/>
                    <a:lstStyle/>
                    <a:p>
                      <a:pPr>
                        <a:lnSpc>
                          <a:spcPct val="115000"/>
                        </a:lnSpc>
                        <a:spcAft>
                          <a:spcPts val="1000"/>
                        </a:spcAft>
                      </a:pPr>
                      <a:r>
                        <a:rPr lang="en-US" sz="2400" b="1" dirty="0" smtClean="0">
                          <a:latin typeface="Times New Roman" pitchFamily="18" charset="0"/>
                          <a:ea typeface="Calibri"/>
                          <a:cs typeface="Times New Roman" pitchFamily="18" charset="0"/>
                        </a:rPr>
                        <a:t>     </a:t>
                      </a:r>
                      <a:r>
                        <a:rPr lang="ru-RU" sz="2400" b="1" dirty="0" smtClean="0">
                          <a:latin typeface="Times New Roman" pitchFamily="18" charset="0"/>
                          <a:ea typeface="Calibri"/>
                          <a:cs typeface="Times New Roman" pitchFamily="18" charset="0"/>
                        </a:rPr>
                        <a:t>32</a:t>
                      </a:r>
                      <a:r>
                        <a:rPr lang="ru-RU" sz="2400" b="1" dirty="0">
                          <a:latin typeface="Times New Roman" pitchFamily="18" charset="0"/>
                          <a:ea typeface="Calibri"/>
                          <a:cs typeface="Times New Roman" pitchFamily="18" charset="0"/>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b="1" dirty="0" smtClean="0">
                          <a:latin typeface="Times New Roman" pitchFamily="18" charset="0"/>
                          <a:ea typeface="Calibri"/>
                          <a:cs typeface="Times New Roman" pitchFamily="18" charset="0"/>
                        </a:rPr>
                        <a:t>    </a:t>
                      </a:r>
                      <a:r>
                        <a:rPr lang="ru-RU" sz="2400" b="1" dirty="0" smtClean="0">
                          <a:latin typeface="Times New Roman" pitchFamily="18" charset="0"/>
                          <a:ea typeface="Calibri"/>
                          <a:cs typeface="Times New Roman" pitchFamily="18" charset="0"/>
                        </a:rPr>
                        <a:t>almost</a:t>
                      </a:r>
                      <a:r>
                        <a:rPr lang="ru-RU" sz="2400" dirty="0">
                          <a:latin typeface="Times New Roman" pitchFamily="18" charset="0"/>
                          <a:ea typeface="Calibri"/>
                          <a:cs typeface="Times New Roman" pitchFamily="18" charset="0"/>
                        </a:rPr>
                        <a:t> a third</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19275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How to change percentages to other phrases</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547664" y="1196752"/>
          <a:ext cx="5990406" cy="3668974"/>
        </p:xfrm>
        <a:graphic>
          <a:graphicData uri="http://schemas.openxmlformats.org/drawingml/2006/table">
            <a:tbl>
              <a:tblPr/>
              <a:tblGrid>
                <a:gridCol w="2648390"/>
                <a:gridCol w="3342016"/>
              </a:tblGrid>
              <a:tr h="1140339">
                <a:tc>
                  <a:txBody>
                    <a:bodyPr/>
                    <a:lstStyle/>
                    <a:p>
                      <a:pPr algn="ctr">
                        <a:lnSpc>
                          <a:spcPct val="115000"/>
                        </a:lnSpc>
                        <a:spcAft>
                          <a:spcPts val="1000"/>
                        </a:spcAft>
                      </a:pPr>
                      <a:r>
                        <a:rPr lang="ru-RU" sz="2400" b="1" dirty="0">
                          <a:latin typeface="Times New Roman" pitchFamily="18" charset="0"/>
                          <a:ea typeface="Calibri"/>
                          <a:cs typeface="Times New Roman" pitchFamily="18" charset="0"/>
                        </a:rPr>
                        <a:t>Percentage</a:t>
                      </a:r>
                      <a:endParaRPr lang="ru-RU" sz="2400" dirty="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400" b="1" dirty="0">
                          <a:latin typeface="Times New Roman" pitchFamily="18" charset="0"/>
                          <a:ea typeface="Calibri"/>
                          <a:cs typeface="Times New Roman" pitchFamily="18" charset="0"/>
                        </a:rPr>
                        <a:t>proportion / number / amount / majority / minority</a:t>
                      </a:r>
                      <a:endParaRPr lang="ru-RU" sz="2400" dirty="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013">
                <a:tc>
                  <a:txBody>
                    <a:bodyPr/>
                    <a:lstStyle/>
                    <a:p>
                      <a:pPr>
                        <a:lnSpc>
                          <a:spcPct val="115000"/>
                        </a:lnSpc>
                        <a:spcAft>
                          <a:spcPts val="1000"/>
                        </a:spcAft>
                      </a:pPr>
                      <a:r>
                        <a:rPr lang="en-US" sz="2000" dirty="0" smtClean="0">
                          <a:latin typeface="Times New Roman" pitchFamily="18" charset="0"/>
                          <a:ea typeface="Calibri"/>
                          <a:cs typeface="Times New Roman" pitchFamily="18" charset="0"/>
                        </a:rPr>
                        <a:t>   </a:t>
                      </a:r>
                      <a:r>
                        <a:rPr lang="ru-RU" sz="2000" dirty="0" smtClean="0">
                          <a:latin typeface="Times New Roman" pitchFamily="18" charset="0"/>
                          <a:ea typeface="Calibri"/>
                          <a:cs typeface="Times New Roman" pitchFamily="18" charset="0"/>
                        </a:rPr>
                        <a:t>75</a:t>
                      </a:r>
                      <a:r>
                        <a:rPr lang="ru-RU" sz="2000" dirty="0">
                          <a:latin typeface="Times New Roman" pitchFamily="18" charset="0"/>
                          <a:ea typeface="Calibri"/>
                          <a:cs typeface="Times New Roman" pitchFamily="18" charset="0"/>
                        </a:rPr>
                        <a:t>% - 85%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000" dirty="0" smtClean="0">
                          <a:latin typeface="Times New Roman" pitchFamily="18" charset="0"/>
                          <a:ea typeface="Calibri"/>
                          <a:cs typeface="Times New Roman" pitchFamily="18" charset="0"/>
                        </a:rPr>
                        <a:t>   </a:t>
                      </a:r>
                      <a:r>
                        <a:rPr lang="ru-RU" sz="2000" dirty="0" smtClean="0">
                          <a:latin typeface="Times New Roman" pitchFamily="18" charset="0"/>
                          <a:ea typeface="Calibri"/>
                          <a:cs typeface="Times New Roman" pitchFamily="18" charset="0"/>
                        </a:rPr>
                        <a:t>a </a:t>
                      </a:r>
                      <a:r>
                        <a:rPr lang="ru-RU" sz="2000" dirty="0">
                          <a:latin typeface="Times New Roman" pitchFamily="18" charset="0"/>
                          <a:ea typeface="Calibri"/>
                          <a:cs typeface="Times New Roman" pitchFamily="18" charset="0"/>
                        </a:rPr>
                        <a:t>very large majority</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013">
                <a:tc>
                  <a:txBody>
                    <a:bodyPr/>
                    <a:lstStyle/>
                    <a:p>
                      <a:pPr>
                        <a:lnSpc>
                          <a:spcPct val="115000"/>
                        </a:lnSpc>
                        <a:spcAft>
                          <a:spcPts val="1000"/>
                        </a:spcAft>
                      </a:pPr>
                      <a:r>
                        <a:rPr lang="en-US" sz="2000" dirty="0" smtClean="0">
                          <a:latin typeface="Times New Roman" pitchFamily="18" charset="0"/>
                          <a:ea typeface="Calibri"/>
                          <a:cs typeface="Times New Roman" pitchFamily="18" charset="0"/>
                        </a:rPr>
                        <a:t>   </a:t>
                      </a:r>
                      <a:r>
                        <a:rPr lang="ru-RU" sz="2000" dirty="0" smtClean="0">
                          <a:latin typeface="Times New Roman" pitchFamily="18" charset="0"/>
                          <a:ea typeface="Calibri"/>
                          <a:cs typeface="Times New Roman" pitchFamily="18" charset="0"/>
                        </a:rPr>
                        <a:t>65</a:t>
                      </a:r>
                      <a:r>
                        <a:rPr lang="ru-RU" sz="2000" dirty="0">
                          <a:latin typeface="Times New Roman" pitchFamily="18" charset="0"/>
                          <a:ea typeface="Calibri"/>
                          <a:cs typeface="Times New Roman" pitchFamily="18" charset="0"/>
                        </a:rPr>
                        <a:t>% - 75%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000" dirty="0" smtClean="0">
                          <a:latin typeface="Times New Roman" pitchFamily="18" charset="0"/>
                          <a:ea typeface="Calibri"/>
                          <a:cs typeface="Times New Roman" pitchFamily="18" charset="0"/>
                        </a:rPr>
                        <a:t>   </a:t>
                      </a:r>
                      <a:r>
                        <a:rPr lang="ru-RU" sz="2000" dirty="0" smtClean="0">
                          <a:latin typeface="Times New Roman" pitchFamily="18" charset="0"/>
                          <a:ea typeface="Calibri"/>
                          <a:cs typeface="Times New Roman" pitchFamily="18" charset="0"/>
                        </a:rPr>
                        <a:t>a </a:t>
                      </a:r>
                      <a:r>
                        <a:rPr lang="ru-RU" sz="2000" dirty="0">
                          <a:latin typeface="Times New Roman" pitchFamily="18" charset="0"/>
                          <a:ea typeface="Calibri"/>
                          <a:cs typeface="Times New Roman" pitchFamily="18" charset="0"/>
                        </a:rPr>
                        <a:t>significant </a:t>
                      </a:r>
                      <a:r>
                        <a:rPr lang="ru-RU" sz="2000" dirty="0" smtClean="0">
                          <a:latin typeface="Times New Roman" pitchFamily="18" charset="0"/>
                          <a:ea typeface="Calibri"/>
                          <a:cs typeface="Times New Roman" pitchFamily="18" charset="0"/>
                        </a:rPr>
                        <a:t>proportion</a:t>
                      </a:r>
                      <a:r>
                        <a:rPr lang="en-US" sz="2000" dirty="0" smtClean="0">
                          <a:latin typeface="Times New Roman" pitchFamily="18" charset="0"/>
                          <a:ea typeface="Calibri"/>
                          <a:cs typeface="Times New Roman" pitchFamily="18" charset="0"/>
                        </a:rPr>
                        <a:t>  </a:t>
                      </a:r>
                      <a:endParaRPr lang="ru-RU" sz="2000" dirty="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013">
                <a:tc>
                  <a:txBody>
                    <a:bodyPr/>
                    <a:lstStyle/>
                    <a:p>
                      <a:pPr>
                        <a:lnSpc>
                          <a:spcPct val="115000"/>
                        </a:lnSpc>
                        <a:spcAft>
                          <a:spcPts val="1000"/>
                        </a:spcAft>
                      </a:pPr>
                      <a:r>
                        <a:rPr lang="en-US" sz="2000" dirty="0" smtClean="0">
                          <a:latin typeface="Times New Roman" pitchFamily="18" charset="0"/>
                          <a:ea typeface="Calibri"/>
                          <a:cs typeface="Times New Roman" pitchFamily="18" charset="0"/>
                        </a:rPr>
                        <a:t>   </a:t>
                      </a:r>
                      <a:r>
                        <a:rPr lang="ru-RU" sz="2000" dirty="0" smtClean="0">
                          <a:latin typeface="Times New Roman" pitchFamily="18" charset="0"/>
                          <a:ea typeface="Calibri"/>
                          <a:cs typeface="Times New Roman" pitchFamily="18" charset="0"/>
                        </a:rPr>
                        <a:t>10</a:t>
                      </a:r>
                      <a:r>
                        <a:rPr lang="ru-RU" sz="2000" dirty="0">
                          <a:latin typeface="Times New Roman" pitchFamily="18" charset="0"/>
                          <a:ea typeface="Calibri"/>
                          <a:cs typeface="Times New Roman" pitchFamily="18" charset="0"/>
                        </a:rPr>
                        <a:t>% - 15%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000" dirty="0" smtClean="0">
                          <a:latin typeface="Times New Roman" pitchFamily="18" charset="0"/>
                          <a:ea typeface="Calibri"/>
                          <a:cs typeface="Times New Roman" pitchFamily="18" charset="0"/>
                        </a:rPr>
                        <a:t>   </a:t>
                      </a:r>
                      <a:r>
                        <a:rPr lang="ru-RU" sz="2000" dirty="0" smtClean="0">
                          <a:latin typeface="Times New Roman" pitchFamily="18" charset="0"/>
                          <a:ea typeface="Calibri"/>
                          <a:cs typeface="Times New Roman" pitchFamily="18" charset="0"/>
                        </a:rPr>
                        <a:t>a </a:t>
                      </a:r>
                      <a:r>
                        <a:rPr lang="ru-RU" sz="2000" dirty="0">
                          <a:latin typeface="Times New Roman" pitchFamily="18" charset="0"/>
                          <a:ea typeface="Calibri"/>
                          <a:cs typeface="Times New Roman" pitchFamily="18" charset="0"/>
                        </a:rPr>
                        <a:t>minority</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013">
                <a:tc>
                  <a:txBody>
                    <a:bodyPr/>
                    <a:lstStyle/>
                    <a:p>
                      <a:pPr>
                        <a:lnSpc>
                          <a:spcPct val="115000"/>
                        </a:lnSpc>
                        <a:spcAft>
                          <a:spcPts val="1000"/>
                        </a:spcAft>
                      </a:pPr>
                      <a:r>
                        <a:rPr lang="en-US" sz="2000" dirty="0" smtClean="0">
                          <a:latin typeface="Times New Roman" pitchFamily="18" charset="0"/>
                          <a:ea typeface="Calibri"/>
                          <a:cs typeface="Times New Roman" pitchFamily="18" charset="0"/>
                        </a:rPr>
                        <a:t>   </a:t>
                      </a:r>
                      <a:r>
                        <a:rPr lang="ru-RU" sz="2000" dirty="0" smtClean="0">
                          <a:latin typeface="Times New Roman" pitchFamily="18" charset="0"/>
                          <a:ea typeface="Calibri"/>
                          <a:cs typeface="Times New Roman" pitchFamily="18" charset="0"/>
                        </a:rPr>
                        <a:t>5</a:t>
                      </a:r>
                      <a:r>
                        <a:rPr lang="ru-RU" sz="2000" dirty="0">
                          <a:latin typeface="Times New Roman" pitchFamily="18" charset="0"/>
                          <a:ea typeface="Calibri"/>
                          <a:cs typeface="Times New Roman" pitchFamily="18" charset="0"/>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000" dirty="0" smtClean="0">
                          <a:latin typeface="Times New Roman" pitchFamily="18" charset="0"/>
                          <a:ea typeface="Calibri"/>
                          <a:cs typeface="Times New Roman" pitchFamily="18" charset="0"/>
                        </a:rPr>
                        <a:t>   </a:t>
                      </a:r>
                      <a:r>
                        <a:rPr lang="ru-RU" sz="2000" dirty="0" smtClean="0">
                          <a:latin typeface="Times New Roman" pitchFamily="18" charset="0"/>
                          <a:ea typeface="Calibri"/>
                          <a:cs typeface="Times New Roman" pitchFamily="18" charset="0"/>
                        </a:rPr>
                        <a:t>a </a:t>
                      </a:r>
                      <a:r>
                        <a:rPr lang="ru-RU" sz="2000" dirty="0">
                          <a:latin typeface="Times New Roman" pitchFamily="18" charset="0"/>
                          <a:ea typeface="Calibri"/>
                          <a:cs typeface="Times New Roman" pitchFamily="18" charset="0"/>
                        </a:rPr>
                        <a:t>very small number</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0" y="188642"/>
          <a:ext cx="9144000" cy="6295255"/>
        </p:xfrm>
        <a:graphic>
          <a:graphicData uri="http://schemas.openxmlformats.org/drawingml/2006/table">
            <a:tbl>
              <a:tblPr/>
              <a:tblGrid>
                <a:gridCol w="3752697"/>
                <a:gridCol w="5391303"/>
              </a:tblGrid>
              <a:tr h="367111">
                <a:tc>
                  <a:txBody>
                    <a:bodyPr/>
                    <a:lstStyle/>
                    <a:p>
                      <a:pPr algn="ctr">
                        <a:lnSpc>
                          <a:spcPct val="115000"/>
                        </a:lnSpc>
                        <a:spcAft>
                          <a:spcPts val="0"/>
                        </a:spcAft>
                      </a:pPr>
                      <a:r>
                        <a:rPr lang="uk-UA" sz="1600" b="1" dirty="0">
                          <a:latin typeface="Times New Roman" pitchFamily="18" charset="0"/>
                          <a:ea typeface="Times New Roman"/>
                          <a:cs typeface="Times New Roman" pitchFamily="18" charset="0"/>
                        </a:rPr>
                        <a:t>English</a:t>
                      </a:r>
                      <a:endParaRPr lang="ru-RU" sz="1600" dirty="0">
                        <a:latin typeface="Times New Roman" pitchFamily="18" charset="0"/>
                        <a:ea typeface="Calibri"/>
                        <a:cs typeface="Times New Roman" pitchFamily="18" charset="0"/>
                      </a:endParaRPr>
                    </a:p>
                  </a:txBody>
                  <a:tcPr marL="37118" marR="37118" marT="37118" marB="371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Times New Roman" pitchFamily="18" charset="0"/>
                          <a:ea typeface="Times New Roman"/>
                          <a:cs typeface="Times New Roman" pitchFamily="18" charset="0"/>
                        </a:rPr>
                        <a:t>Russian</a:t>
                      </a:r>
                      <a:endParaRPr lang="ru-RU" sz="1600" dirty="0">
                        <a:latin typeface="Times New Roman" pitchFamily="18" charset="0"/>
                        <a:ea typeface="Calibri"/>
                        <a:cs typeface="Times New Roman" pitchFamily="18" charset="0"/>
                      </a:endParaRPr>
                    </a:p>
                  </a:txBody>
                  <a:tcPr marL="37118" marR="37118" marT="37118" marB="371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11">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The </a:t>
                      </a:r>
                      <a:r>
                        <a:rPr lang="uk-UA" sz="1600" dirty="0">
                          <a:solidFill>
                            <a:srgbClr val="000000"/>
                          </a:solidFill>
                          <a:latin typeface="Times New Roman" pitchFamily="18" charset="0"/>
                          <a:ea typeface="Times New Roman"/>
                          <a:cs typeface="Times New Roman" pitchFamily="18" charset="0"/>
                        </a:rPr>
                        <a:t>chart is about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данная </a:t>
                      </a:r>
                      <a:r>
                        <a:rPr lang="uk-UA" sz="1600" dirty="0">
                          <a:solidFill>
                            <a:srgbClr val="000000"/>
                          </a:solidFill>
                          <a:latin typeface="Times New Roman" pitchFamily="18" charset="0"/>
                          <a:ea typeface="Times New Roman"/>
                          <a:cs typeface="Times New Roman" pitchFamily="18" charset="0"/>
                        </a:rPr>
                        <a:t>диаграмма о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11">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The </a:t>
                      </a:r>
                      <a:r>
                        <a:rPr lang="uk-UA" sz="1600" dirty="0">
                          <a:solidFill>
                            <a:srgbClr val="000000"/>
                          </a:solidFill>
                          <a:latin typeface="Times New Roman" pitchFamily="18" charset="0"/>
                          <a:ea typeface="Times New Roman"/>
                          <a:cs typeface="Times New Roman" pitchFamily="18" charset="0"/>
                        </a:rPr>
                        <a:t>bar chart deals with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гистограмма </a:t>
                      </a:r>
                      <a:r>
                        <a:rPr lang="uk-UA" sz="1600" dirty="0">
                          <a:solidFill>
                            <a:srgbClr val="000000"/>
                          </a:solidFill>
                          <a:latin typeface="Times New Roman" pitchFamily="18" charset="0"/>
                          <a:ea typeface="Times New Roman"/>
                          <a:cs typeface="Times New Roman" pitchFamily="18" charset="0"/>
                        </a:rPr>
                        <a:t>имеет дело с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11">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The </a:t>
                      </a:r>
                      <a:r>
                        <a:rPr lang="uk-UA" sz="1600" dirty="0">
                          <a:solidFill>
                            <a:srgbClr val="000000"/>
                          </a:solidFill>
                          <a:latin typeface="Times New Roman" pitchFamily="18" charset="0"/>
                          <a:ea typeface="Times New Roman"/>
                          <a:cs typeface="Times New Roman" pitchFamily="18" charset="0"/>
                        </a:rPr>
                        <a:t>line graph clearly shows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линия </a:t>
                      </a:r>
                      <a:r>
                        <a:rPr lang="uk-UA" sz="1600" dirty="0">
                          <a:solidFill>
                            <a:srgbClr val="000000"/>
                          </a:solidFill>
                          <a:latin typeface="Times New Roman" pitchFamily="18" charset="0"/>
                          <a:ea typeface="Times New Roman"/>
                          <a:cs typeface="Times New Roman" pitchFamily="18" charset="0"/>
                        </a:rPr>
                        <a:t>графика ясно показывает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11">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The </a:t>
                      </a:r>
                      <a:r>
                        <a:rPr lang="uk-UA" sz="1600" dirty="0">
                          <a:solidFill>
                            <a:srgbClr val="000000"/>
                          </a:solidFill>
                          <a:latin typeface="Times New Roman" pitchFamily="18" charset="0"/>
                          <a:ea typeface="Times New Roman"/>
                          <a:cs typeface="Times New Roman" pitchFamily="18" charset="0"/>
                        </a:rPr>
                        <a:t>pie chart compares the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круговая </a:t>
                      </a:r>
                      <a:r>
                        <a:rPr lang="uk-UA" sz="1600" dirty="0">
                          <a:solidFill>
                            <a:srgbClr val="000000"/>
                          </a:solidFill>
                          <a:latin typeface="Times New Roman" pitchFamily="18" charset="0"/>
                          <a:ea typeface="Times New Roman"/>
                          <a:cs typeface="Times New Roman" pitchFamily="18" charset="0"/>
                        </a:rPr>
                        <a:t>диаграмма сравнивает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11">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The </a:t>
                      </a:r>
                      <a:r>
                        <a:rPr lang="uk-UA" sz="1600" dirty="0">
                          <a:solidFill>
                            <a:srgbClr val="000000"/>
                          </a:solidFill>
                          <a:latin typeface="Times New Roman" pitchFamily="18" charset="0"/>
                          <a:ea typeface="Times New Roman"/>
                          <a:cs typeface="Times New Roman" pitchFamily="18" charset="0"/>
                        </a:rPr>
                        <a:t>chart is divided into ... parts.</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диаграмма </a:t>
                      </a:r>
                      <a:r>
                        <a:rPr lang="uk-UA" sz="1600" dirty="0">
                          <a:solidFill>
                            <a:srgbClr val="000000"/>
                          </a:solidFill>
                          <a:latin typeface="Times New Roman" pitchFamily="18" charset="0"/>
                          <a:ea typeface="Times New Roman"/>
                          <a:cs typeface="Times New Roman" pitchFamily="18" charset="0"/>
                        </a:rPr>
                        <a:t>разбита на ... частей.</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11">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According </a:t>
                      </a:r>
                      <a:r>
                        <a:rPr lang="uk-UA" sz="1600" dirty="0">
                          <a:solidFill>
                            <a:srgbClr val="000000"/>
                          </a:solidFill>
                          <a:latin typeface="Times New Roman" pitchFamily="18" charset="0"/>
                          <a:ea typeface="Times New Roman"/>
                          <a:cs typeface="Times New Roman" pitchFamily="18" charset="0"/>
                        </a:rPr>
                        <a:t>to the graph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согласно </a:t>
                      </a:r>
                      <a:r>
                        <a:rPr lang="uk-UA" sz="1600" dirty="0">
                          <a:solidFill>
                            <a:srgbClr val="000000"/>
                          </a:solidFill>
                          <a:latin typeface="Times New Roman" pitchFamily="18" charset="0"/>
                          <a:ea typeface="Times New Roman"/>
                          <a:cs typeface="Times New Roman" pitchFamily="18" charset="0"/>
                        </a:rPr>
                        <a:t>графика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11">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As </a:t>
                      </a:r>
                      <a:r>
                        <a:rPr lang="uk-UA" sz="1600" dirty="0">
                          <a:solidFill>
                            <a:srgbClr val="000000"/>
                          </a:solidFill>
                          <a:latin typeface="Times New Roman" pitchFamily="18" charset="0"/>
                          <a:ea typeface="Times New Roman"/>
                          <a:cs typeface="Times New Roman" pitchFamily="18" charset="0"/>
                        </a:rPr>
                        <a:t>it </a:t>
                      </a:r>
                      <a:r>
                        <a:rPr lang="uk-UA" sz="1600" dirty="0" smtClean="0">
                          <a:solidFill>
                            <a:srgbClr val="000000"/>
                          </a:solidFill>
                          <a:latin typeface="Times New Roman" pitchFamily="18" charset="0"/>
                          <a:ea typeface="Times New Roman"/>
                          <a:cs typeface="Times New Roman" pitchFamily="18" charset="0"/>
                        </a:rPr>
                        <a:t>ma</a:t>
                      </a:r>
                      <a:r>
                        <a:rPr lang="en-US" sz="1600" dirty="0" smtClean="0">
                          <a:solidFill>
                            <a:srgbClr val="000000"/>
                          </a:solidFill>
                          <a:latin typeface="Times New Roman" pitchFamily="18" charset="0"/>
                          <a:ea typeface="Times New Roman"/>
                          <a:cs typeface="Times New Roman" pitchFamily="18" charset="0"/>
                        </a:rPr>
                        <a:t>y</a:t>
                      </a:r>
                      <a:r>
                        <a:rPr lang="uk-UA" sz="1600" dirty="0" smtClean="0">
                          <a:solidFill>
                            <a:srgbClr val="000000"/>
                          </a:solidFill>
                          <a:latin typeface="Times New Roman" pitchFamily="18" charset="0"/>
                          <a:ea typeface="Times New Roman"/>
                          <a:cs typeface="Times New Roman" pitchFamily="18" charset="0"/>
                        </a:rPr>
                        <a:t> </a:t>
                      </a:r>
                      <a:r>
                        <a:rPr lang="uk-UA" sz="1600" dirty="0">
                          <a:solidFill>
                            <a:srgbClr val="000000"/>
                          </a:solidFill>
                          <a:latin typeface="Times New Roman" pitchFamily="18" charset="0"/>
                          <a:ea typeface="Times New Roman"/>
                          <a:cs typeface="Times New Roman" pitchFamily="18" charset="0"/>
                        </a:rPr>
                        <a:t>be seen from the chart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как </a:t>
                      </a:r>
                      <a:r>
                        <a:rPr lang="uk-UA" sz="1600" dirty="0">
                          <a:solidFill>
                            <a:srgbClr val="000000"/>
                          </a:solidFill>
                          <a:latin typeface="Times New Roman" pitchFamily="18" charset="0"/>
                          <a:ea typeface="Times New Roman"/>
                          <a:cs typeface="Times New Roman" pitchFamily="18" charset="0"/>
                        </a:rPr>
                        <a:t>это видно из диаграммы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11">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As </a:t>
                      </a:r>
                      <a:r>
                        <a:rPr lang="uk-UA" sz="1600" dirty="0">
                          <a:solidFill>
                            <a:srgbClr val="000000"/>
                          </a:solidFill>
                          <a:latin typeface="Times New Roman" pitchFamily="18" charset="0"/>
                          <a:ea typeface="Times New Roman"/>
                          <a:cs typeface="Times New Roman" pitchFamily="18" charset="0"/>
                        </a:rPr>
                        <a:t>the chart illustrates...</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как </a:t>
                      </a:r>
                      <a:r>
                        <a:rPr lang="uk-UA" sz="1600" dirty="0">
                          <a:solidFill>
                            <a:srgbClr val="000000"/>
                          </a:solidFill>
                          <a:latin typeface="Times New Roman" pitchFamily="18" charset="0"/>
                          <a:ea typeface="Times New Roman"/>
                          <a:cs typeface="Times New Roman" pitchFamily="18" charset="0"/>
                        </a:rPr>
                        <a:t>диаграмма иллюстрирует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11">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The </a:t>
                      </a:r>
                      <a:r>
                        <a:rPr lang="uk-UA" sz="1600" dirty="0">
                          <a:solidFill>
                            <a:srgbClr val="000000"/>
                          </a:solidFill>
                          <a:latin typeface="Times New Roman" pitchFamily="18" charset="0"/>
                          <a:ea typeface="Times New Roman"/>
                          <a:cs typeface="Times New Roman" pitchFamily="18" charset="0"/>
                        </a:rPr>
                        <a:t>graph presents data showing...</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на </a:t>
                      </a:r>
                      <a:r>
                        <a:rPr lang="uk-UA" sz="1600" dirty="0">
                          <a:solidFill>
                            <a:srgbClr val="000000"/>
                          </a:solidFill>
                          <a:latin typeface="Times New Roman" pitchFamily="18" charset="0"/>
                          <a:ea typeface="Times New Roman"/>
                          <a:cs typeface="Times New Roman" pitchFamily="18" charset="0"/>
                        </a:rPr>
                        <a:t>графике представлены данные, показывающие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11">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The </a:t>
                      </a:r>
                      <a:r>
                        <a:rPr lang="uk-UA" sz="1600" dirty="0">
                          <a:solidFill>
                            <a:srgbClr val="000000"/>
                          </a:solidFill>
                          <a:latin typeface="Times New Roman" pitchFamily="18" charset="0"/>
                          <a:ea typeface="Times New Roman"/>
                          <a:cs typeface="Times New Roman" pitchFamily="18" charset="0"/>
                        </a:rPr>
                        <a:t>chart </a:t>
                      </a:r>
                      <a:r>
                        <a:rPr lang="uk-UA" sz="1600" dirty="0" smtClean="0">
                          <a:solidFill>
                            <a:srgbClr val="000000"/>
                          </a:solidFill>
                          <a:latin typeface="Times New Roman" pitchFamily="18" charset="0"/>
                          <a:ea typeface="Times New Roman"/>
                          <a:cs typeface="Times New Roman" pitchFamily="18" charset="0"/>
                        </a:rPr>
                        <a:t>plainl</a:t>
                      </a:r>
                      <a:r>
                        <a:rPr lang="en-US" sz="1600" dirty="0" smtClean="0">
                          <a:solidFill>
                            <a:srgbClr val="000000"/>
                          </a:solidFill>
                          <a:latin typeface="Times New Roman" pitchFamily="18" charset="0"/>
                          <a:ea typeface="Times New Roman"/>
                          <a:cs typeface="Times New Roman" pitchFamily="18" charset="0"/>
                        </a:rPr>
                        <a:t>y</a:t>
                      </a:r>
                      <a:r>
                        <a:rPr lang="uk-UA" sz="1600" dirty="0" smtClean="0">
                          <a:solidFill>
                            <a:srgbClr val="000000"/>
                          </a:solidFill>
                          <a:latin typeface="Times New Roman" pitchFamily="18" charset="0"/>
                          <a:ea typeface="Times New Roman"/>
                          <a:cs typeface="Times New Roman" pitchFamily="18" charset="0"/>
                        </a:rPr>
                        <a:t> </a:t>
                      </a:r>
                      <a:r>
                        <a:rPr lang="uk-UA" sz="1600" dirty="0">
                          <a:solidFill>
                            <a:srgbClr val="000000"/>
                          </a:solidFill>
                          <a:latin typeface="Times New Roman" pitchFamily="18" charset="0"/>
                          <a:ea typeface="Times New Roman"/>
                          <a:cs typeface="Times New Roman" pitchFamily="18" charset="0"/>
                        </a:rPr>
                        <a:t>indicates that...</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диаграмма </a:t>
                      </a:r>
                      <a:r>
                        <a:rPr lang="uk-UA" sz="1600" dirty="0">
                          <a:solidFill>
                            <a:srgbClr val="000000"/>
                          </a:solidFill>
                          <a:latin typeface="Times New Roman" pitchFamily="18" charset="0"/>
                          <a:ea typeface="Times New Roman"/>
                          <a:cs typeface="Times New Roman" pitchFamily="18" charset="0"/>
                        </a:rPr>
                        <a:t>ясно указывает, что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11">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As </a:t>
                      </a:r>
                      <a:r>
                        <a:rPr lang="uk-UA" sz="1600" dirty="0">
                          <a:solidFill>
                            <a:srgbClr val="000000"/>
                          </a:solidFill>
                          <a:latin typeface="Times New Roman" pitchFamily="18" charset="0"/>
                          <a:ea typeface="Times New Roman"/>
                          <a:cs typeface="Times New Roman" pitchFamily="18" charset="0"/>
                        </a:rPr>
                        <a:t>it is evident from the graph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как </a:t>
                      </a:r>
                      <a:r>
                        <a:rPr lang="uk-UA" sz="1600" dirty="0">
                          <a:solidFill>
                            <a:srgbClr val="000000"/>
                          </a:solidFill>
                          <a:latin typeface="Times New Roman" pitchFamily="18" charset="0"/>
                          <a:ea typeface="Times New Roman"/>
                          <a:cs typeface="Times New Roman" pitchFamily="18" charset="0"/>
                        </a:rPr>
                        <a:t>видно из графика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9787">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It </a:t>
                      </a:r>
                      <a:r>
                        <a:rPr lang="uk-UA" sz="1600" dirty="0">
                          <a:solidFill>
                            <a:srgbClr val="000000"/>
                          </a:solidFill>
                          <a:latin typeface="Times New Roman" pitchFamily="18" charset="0"/>
                          <a:ea typeface="Times New Roman"/>
                          <a:cs typeface="Times New Roman" pitchFamily="18" charset="0"/>
                        </a:rPr>
                        <a:t>may be concluded from the chart that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можно </a:t>
                      </a:r>
                      <a:r>
                        <a:rPr lang="uk-UA" sz="1600" dirty="0">
                          <a:solidFill>
                            <a:srgbClr val="000000"/>
                          </a:solidFill>
                          <a:latin typeface="Times New Roman" pitchFamily="18" charset="0"/>
                          <a:ea typeface="Times New Roman"/>
                          <a:cs typeface="Times New Roman" pitchFamily="18" charset="0"/>
                        </a:rPr>
                        <a:t>сделать вывод из диаграммы, что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9787">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The </a:t>
                      </a:r>
                      <a:r>
                        <a:rPr lang="uk-UA" sz="1600" dirty="0">
                          <a:solidFill>
                            <a:srgbClr val="000000"/>
                          </a:solidFill>
                          <a:latin typeface="Times New Roman" pitchFamily="18" charset="0"/>
                          <a:ea typeface="Times New Roman"/>
                          <a:cs typeface="Times New Roman" pitchFamily="18" charset="0"/>
                        </a:rPr>
                        <a:t>graph provides strong evidence that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график </a:t>
                      </a:r>
                      <a:r>
                        <a:rPr lang="uk-UA" sz="1600" dirty="0">
                          <a:solidFill>
                            <a:srgbClr val="000000"/>
                          </a:solidFill>
                          <a:latin typeface="Times New Roman" pitchFamily="18" charset="0"/>
                          <a:ea typeface="Times New Roman"/>
                          <a:cs typeface="Times New Roman" pitchFamily="18" charset="0"/>
                        </a:rPr>
                        <a:t>предоставляет убедительные доказательства того, что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9787">
                <a:tc>
                  <a:txBody>
                    <a:bodyPr/>
                    <a:lstStyle/>
                    <a:p>
                      <a:pPr>
                        <a:lnSpc>
                          <a:spcPct val="115000"/>
                        </a:lnSpc>
                        <a:spcAft>
                          <a:spcPts val="0"/>
                        </a:spcAft>
                      </a:pPr>
                      <a:r>
                        <a:rPr lang="uk-UA" sz="1600" dirty="0" smtClean="0">
                          <a:solidFill>
                            <a:srgbClr val="000000"/>
                          </a:solidFill>
                          <a:latin typeface="Times New Roman" pitchFamily="18" charset="0"/>
                          <a:ea typeface="Times New Roman"/>
                          <a:cs typeface="Times New Roman" pitchFamily="18" charset="0"/>
                        </a:rPr>
                        <a:t>   The </a:t>
                      </a:r>
                      <a:r>
                        <a:rPr lang="uk-UA" sz="1600" dirty="0">
                          <a:solidFill>
                            <a:srgbClr val="000000"/>
                          </a:solidFill>
                          <a:latin typeface="Times New Roman" pitchFamily="18" charset="0"/>
                          <a:ea typeface="Times New Roman"/>
                          <a:cs typeface="Times New Roman" pitchFamily="18" charset="0"/>
                        </a:rPr>
                        <a:t>chart neither proves nor refutes the contention that...</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dirty="0" smtClean="0">
                          <a:solidFill>
                            <a:srgbClr val="000000"/>
                          </a:solidFill>
                          <a:latin typeface="Times New Roman" pitchFamily="18" charset="0"/>
                          <a:ea typeface="Times New Roman"/>
                          <a:cs typeface="Times New Roman" pitchFamily="18" charset="0"/>
                        </a:rPr>
                        <a:t>   </a:t>
                      </a:r>
                      <a:r>
                        <a:rPr lang="uk-UA" sz="1600" dirty="0" smtClean="0">
                          <a:solidFill>
                            <a:srgbClr val="000000"/>
                          </a:solidFill>
                          <a:latin typeface="Times New Roman" pitchFamily="18" charset="0"/>
                          <a:ea typeface="Times New Roman"/>
                          <a:cs typeface="Times New Roman" pitchFamily="18" charset="0"/>
                        </a:rPr>
                        <a:t>диаграмма</a:t>
                      </a:r>
                      <a:r>
                        <a:rPr lang="uk-UA" sz="1600" dirty="0">
                          <a:solidFill>
                            <a:srgbClr val="000000"/>
                          </a:solidFill>
                          <a:latin typeface="Times New Roman" pitchFamily="18" charset="0"/>
                          <a:ea typeface="Times New Roman"/>
                          <a:cs typeface="Times New Roman" pitchFamily="18" charset="0"/>
                        </a:rPr>
                        <a:t>, как не доказывает, так и не опровергает </a:t>
                      </a:r>
                      <a:r>
                        <a:rPr lang="uk-UA" sz="1600" dirty="0" smtClean="0">
                          <a:solidFill>
                            <a:srgbClr val="000000"/>
                          </a:solidFill>
                          <a:latin typeface="Times New Roman" pitchFamily="18" charset="0"/>
                          <a:ea typeface="Times New Roman"/>
                          <a:cs typeface="Times New Roman" pitchFamily="18" charset="0"/>
                        </a:rPr>
                        <a:t>утверждения </a:t>
                      </a:r>
                      <a:r>
                        <a:rPr lang="uk-UA" sz="1600" dirty="0">
                          <a:solidFill>
                            <a:srgbClr val="000000"/>
                          </a:solidFill>
                          <a:latin typeface="Times New Roman" pitchFamily="18" charset="0"/>
                          <a:ea typeface="Times New Roman"/>
                          <a:cs typeface="Times New Roman" pitchFamily="18" charset="0"/>
                        </a:rPr>
                        <a:t>того, что ...</a:t>
                      </a:r>
                      <a:endParaRPr lang="ru-RU" sz="1600" dirty="0">
                        <a:latin typeface="Times New Roman" pitchFamily="18" charset="0"/>
                        <a:ea typeface="Calibri"/>
                        <a:cs typeface="Times New Roman" pitchFamily="18" charset="0"/>
                      </a:endParaRPr>
                    </a:p>
                  </a:txBody>
                  <a:tcPr marL="37118" marR="37118" marT="37118" marB="37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34E~1\AppData\Local\Temp\Rar$DIa0.354\4.jpg"/>
          <p:cNvPicPr>
            <a:picLocks noChangeAspect="1" noChangeArrowheads="1"/>
          </p:cNvPicPr>
          <p:nvPr/>
        </p:nvPicPr>
        <p:blipFill>
          <a:blip r:embed="rId2" cstate="print"/>
          <a:srcRect/>
          <a:stretch>
            <a:fillRect/>
          </a:stretch>
        </p:blipFill>
        <p:spPr bwMode="auto">
          <a:xfrm>
            <a:off x="1622517" y="0"/>
            <a:ext cx="5898966"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34E~1\AppData\Local\Temp\Rar$DIa0.867\3.png"/>
          <p:cNvPicPr>
            <a:picLocks noChangeAspect="1" noChangeArrowheads="1"/>
          </p:cNvPicPr>
          <p:nvPr/>
        </p:nvPicPr>
        <p:blipFill>
          <a:blip r:embed="rId2" cstate="print"/>
          <a:srcRect/>
          <a:stretch>
            <a:fillRect/>
          </a:stretch>
        </p:blipFill>
        <p:spPr bwMode="auto">
          <a:xfrm>
            <a:off x="971600" y="260648"/>
            <a:ext cx="7272808" cy="613499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34E~1\AppData\Local\Temp\Rar$DIa0.918\5.png"/>
          <p:cNvPicPr>
            <a:picLocks noChangeAspect="1" noChangeArrowheads="1"/>
          </p:cNvPicPr>
          <p:nvPr/>
        </p:nvPicPr>
        <p:blipFill>
          <a:blip r:embed="rId2" cstate="print"/>
          <a:srcRect/>
          <a:stretch>
            <a:fillRect/>
          </a:stretch>
        </p:blipFill>
        <p:spPr bwMode="auto">
          <a:xfrm>
            <a:off x="-28730" y="908720"/>
            <a:ext cx="9172730" cy="438847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34E~1\AppData\Local\Temp\Rar$DIa0.505\ielts-line-graph-vocabulary.png"/>
          <p:cNvPicPr>
            <a:picLocks noChangeAspect="1" noChangeArrowheads="1"/>
          </p:cNvPicPr>
          <p:nvPr/>
        </p:nvPicPr>
        <p:blipFill>
          <a:blip r:embed="rId2" cstate="print"/>
          <a:srcRect/>
          <a:stretch>
            <a:fillRect/>
          </a:stretch>
        </p:blipFill>
        <p:spPr bwMode="auto">
          <a:xfrm>
            <a:off x="2627783" y="-86086"/>
            <a:ext cx="3840817" cy="694408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Ольга\AppData\Local\Temp\Rar$DIa0.385\2.gif"/>
          <p:cNvPicPr/>
          <p:nvPr/>
        </p:nvPicPr>
        <p:blipFill>
          <a:blip r:embed="rId2" cstate="print"/>
          <a:srcRect l="5787" t="19669" r="5788" b="4628"/>
          <a:stretch>
            <a:fillRect/>
          </a:stretch>
        </p:blipFill>
        <p:spPr bwMode="auto">
          <a:xfrm>
            <a:off x="1115616" y="404664"/>
            <a:ext cx="6912768" cy="597666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105768"/>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Fill in all the gaps</a:t>
            </a:r>
            <a:endParaRPr lang="ru-RU" sz="3600" b="1"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spcBef>
                <a:spcPct val="0"/>
              </a:spcBef>
              <a:spcAft>
                <a:spcPct val="0"/>
              </a:spcAft>
              <a:buClrTx/>
              <a:buSzTx/>
              <a:buFontTx/>
              <a:buNone/>
              <a:tabLst/>
            </a:pPr>
            <a:r>
              <a:rPr lang="en-US" sz="2800" b="1" dirty="0" smtClean="0">
                <a:latin typeface="Times New Roman" pitchFamily="18" charset="0"/>
                <a:cs typeface="Times New Roman" pitchFamily="18" charset="0"/>
              </a:rPr>
              <a:t>climb  modest    overall    rocketed    steadily upwards</a:t>
            </a:r>
            <a:endParaRPr lang="ru-RU" sz="2800"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
          <p:cNvPicPr/>
          <p:nvPr/>
        </p:nvPicPr>
        <p:blipFill>
          <a:blip r:embed="rId2" cstate="print"/>
          <a:srcRect/>
          <a:stretch>
            <a:fillRect/>
          </a:stretch>
        </p:blipFill>
        <p:spPr bwMode="auto">
          <a:xfrm>
            <a:off x="1835696" y="1052736"/>
            <a:ext cx="5256584" cy="3456384"/>
          </a:xfrm>
          <a:prstGeom prst="rect">
            <a:avLst/>
          </a:prstGeom>
          <a:noFill/>
          <a:ln w="9525">
            <a:noFill/>
            <a:miter lim="800000"/>
            <a:headEnd/>
            <a:tailEnd/>
          </a:ln>
        </p:spPr>
      </p:pic>
      <p:sp>
        <p:nvSpPr>
          <p:cNvPr id="7" name="Прямоугольник 6"/>
          <p:cNvSpPr/>
          <p:nvPr/>
        </p:nvSpPr>
        <p:spPr>
          <a:xfrm>
            <a:off x="179512" y="4581128"/>
            <a:ext cx="8784976" cy="1938992"/>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It is of note that the (</a:t>
            </a:r>
            <a:r>
              <a:rPr lang="en-US" sz="2400" b="1"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______ trend for the first six months of the year was (</a:t>
            </a:r>
            <a:r>
              <a:rPr lang="en-US" sz="2400" b="1"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______.</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After a (</a:t>
            </a:r>
            <a:r>
              <a:rPr lang="en-US" sz="2400" b="1"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______ increase of 10 units sold in February, this figure (</a:t>
            </a:r>
            <a:r>
              <a:rPr lang="en-US" sz="2400" b="1"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 ______ to approximately 125 in March, and then continued to (</a:t>
            </a:r>
            <a:r>
              <a:rPr lang="en-US" sz="2400" b="1" dirty="0" smtClean="0">
                <a:latin typeface="Times New Roman" pitchFamily="18" charset="0"/>
                <a:cs typeface="Times New Roman" pitchFamily="18" charset="0"/>
              </a:rPr>
              <a:t>5</a:t>
            </a:r>
            <a:r>
              <a:rPr lang="en-US" sz="2400" dirty="0" smtClean="0">
                <a:latin typeface="Times New Roman" pitchFamily="18" charset="0"/>
                <a:cs typeface="Times New Roman" pitchFamily="18" charset="0"/>
              </a:rPr>
              <a:t>) ______ until it reached nearly 200 by the end of June</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611560" y="1700808"/>
          <a:ext cx="7920880" cy="2916324"/>
        </p:xfrm>
        <a:graphic>
          <a:graphicData uri="http://schemas.openxmlformats.org/drawingml/2006/table">
            <a:tbl>
              <a:tblPr/>
              <a:tblGrid>
                <a:gridCol w="1932040"/>
                <a:gridCol w="1841781"/>
                <a:gridCol w="4147059"/>
              </a:tblGrid>
              <a:tr h="612068">
                <a:tc>
                  <a:txBody>
                    <a:bodyPr/>
                    <a:lstStyle/>
                    <a:p>
                      <a:pPr algn="ctr">
                        <a:lnSpc>
                          <a:spcPct val="115000"/>
                        </a:lnSpc>
                        <a:spcAft>
                          <a:spcPts val="0"/>
                        </a:spcAft>
                      </a:pPr>
                      <a:r>
                        <a:rPr lang="en-US" sz="2400" b="1" dirty="0" smtClean="0">
                          <a:latin typeface="Times New Roman" pitchFamily="18" charset="0"/>
                          <a:ea typeface="Calibri"/>
                          <a:cs typeface="Times New Roman" pitchFamily="18" charset="0"/>
                        </a:rPr>
                        <a:t>Verb</a:t>
                      </a:r>
                      <a:endParaRPr lang="ru-RU" sz="2400" dirty="0">
                        <a:latin typeface="Times New Roman" pitchFamily="18" charset="0"/>
                        <a:ea typeface="Calibri"/>
                        <a:cs typeface="Times New Roman" pitchFamily="18" charset="0"/>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smtClean="0">
                          <a:latin typeface="Times New Roman" pitchFamily="18" charset="0"/>
                          <a:ea typeface="Calibri"/>
                          <a:cs typeface="Times New Roman" pitchFamily="18" charset="0"/>
                        </a:rPr>
                        <a:t>Noun</a:t>
                      </a:r>
                      <a:endParaRPr lang="ru-RU" sz="2400" dirty="0">
                        <a:latin typeface="Times New Roman" pitchFamily="18" charset="0"/>
                        <a:ea typeface="Calibri"/>
                        <a:cs typeface="Times New Roman" pitchFamily="18" charset="0"/>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smtClean="0">
                          <a:latin typeface="Times New Roman" pitchFamily="18" charset="0"/>
                          <a:ea typeface="Calibri"/>
                          <a:cs typeface="Times New Roman" pitchFamily="18" charset="0"/>
                        </a:rPr>
                        <a:t>Example</a:t>
                      </a:r>
                      <a:endParaRPr lang="ru-RU" sz="2400" dirty="0">
                        <a:latin typeface="Times New Roman" pitchFamily="18" charset="0"/>
                        <a:ea typeface="Calibri"/>
                        <a:cs typeface="Times New Roman" pitchFamily="18" charset="0"/>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092">
                <a:tc>
                  <a:txBody>
                    <a:bodyPr/>
                    <a:lstStyle/>
                    <a:p>
                      <a:pPr>
                        <a:lnSpc>
                          <a:spcPct val="100000"/>
                        </a:lnSpc>
                        <a:spcAft>
                          <a:spcPts val="0"/>
                        </a:spcAft>
                      </a:pPr>
                      <a:r>
                        <a:rPr lang="en-US" sz="2400" b="0" dirty="0">
                          <a:latin typeface="Times New Roman" pitchFamily="18" charset="0"/>
                          <a:ea typeface="Calibri"/>
                          <a:cs typeface="Times New Roman" pitchFamily="18" charset="0"/>
                        </a:rPr>
                        <a:t>rise</a:t>
                      </a:r>
                      <a:endParaRPr lang="ru-RU" sz="2400" b="0" dirty="0">
                        <a:latin typeface="Times New Roman" pitchFamily="18" charset="0"/>
                        <a:ea typeface="Calibri"/>
                        <a:cs typeface="Times New Roman" pitchFamily="18" charset="0"/>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b="0" dirty="0">
                          <a:latin typeface="Times New Roman" pitchFamily="18" charset="0"/>
                          <a:ea typeface="Calibri"/>
                          <a:cs typeface="Times New Roman" pitchFamily="18" charset="0"/>
                        </a:rPr>
                        <a:t>a rise</a:t>
                      </a:r>
                      <a:endParaRPr lang="ru-RU" sz="2400" b="0" dirty="0">
                        <a:latin typeface="Times New Roman" pitchFamily="18" charset="0"/>
                        <a:ea typeface="Calibri"/>
                        <a:cs typeface="Times New Roman" pitchFamily="18" charset="0"/>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b="0" dirty="0" smtClean="0">
                          <a:latin typeface="Times New Roman" pitchFamily="18" charset="0"/>
                          <a:ea typeface="Calibri"/>
                          <a:cs typeface="Times New Roman" pitchFamily="18" charset="0"/>
                        </a:rPr>
                        <a:t>It </a:t>
                      </a:r>
                      <a:r>
                        <a:rPr lang="en-US" sz="2400" b="0" dirty="0">
                          <a:latin typeface="Times New Roman" pitchFamily="18" charset="0"/>
                          <a:ea typeface="Calibri"/>
                          <a:cs typeface="Times New Roman" pitchFamily="18" charset="0"/>
                        </a:rPr>
                        <a:t>rose </a:t>
                      </a:r>
                      <a:r>
                        <a:rPr lang="en-US" sz="2400" b="1" dirty="0" smtClean="0">
                          <a:latin typeface="Times New Roman" pitchFamily="18" charset="0"/>
                          <a:ea typeface="Calibri"/>
                          <a:cs typeface="Times New Roman" pitchFamily="18" charset="0"/>
                        </a:rPr>
                        <a:t>by </a:t>
                      </a:r>
                      <a:r>
                        <a:rPr lang="en-US" sz="2400" b="0" dirty="0" smtClean="0">
                          <a:latin typeface="Times New Roman" pitchFamily="18" charset="0"/>
                          <a:ea typeface="Calibri"/>
                          <a:cs typeface="Times New Roman" pitchFamily="18" charset="0"/>
                        </a:rPr>
                        <a:t>2 </a:t>
                      </a:r>
                      <a:r>
                        <a:rPr lang="en-US" sz="2400" b="0" dirty="0">
                          <a:latin typeface="Times New Roman" pitchFamily="18" charset="0"/>
                          <a:ea typeface="Calibri"/>
                          <a:cs typeface="Times New Roman" pitchFamily="18" charset="0"/>
                        </a:rPr>
                        <a:t>%</a:t>
                      </a:r>
                      <a:endParaRPr lang="ru-RU" sz="2400" b="0" dirty="0">
                        <a:latin typeface="Times New Roman" pitchFamily="18" charset="0"/>
                        <a:ea typeface="Calibri"/>
                        <a:cs typeface="Times New Roman" pitchFamily="18" charset="0"/>
                      </a:endParaRPr>
                    </a:p>
                    <a:p>
                      <a:pPr>
                        <a:lnSpc>
                          <a:spcPct val="100000"/>
                        </a:lnSpc>
                        <a:spcAft>
                          <a:spcPts val="0"/>
                        </a:spcAft>
                      </a:pPr>
                      <a:r>
                        <a:rPr lang="en-US" sz="2400" b="0" dirty="0" smtClean="0">
                          <a:latin typeface="Times New Roman" pitchFamily="18" charset="0"/>
                          <a:ea typeface="Calibri"/>
                          <a:cs typeface="Times New Roman" pitchFamily="18" charset="0"/>
                        </a:rPr>
                        <a:t>There </a:t>
                      </a:r>
                      <a:r>
                        <a:rPr lang="en-US" sz="2400" b="0" dirty="0">
                          <a:latin typeface="Times New Roman" pitchFamily="18" charset="0"/>
                          <a:ea typeface="Calibri"/>
                          <a:cs typeface="Times New Roman" pitchFamily="18" charset="0"/>
                        </a:rPr>
                        <a:t>was a rise </a:t>
                      </a:r>
                      <a:r>
                        <a:rPr lang="en-US" sz="2400" b="1" dirty="0">
                          <a:latin typeface="Times New Roman" pitchFamily="18" charset="0"/>
                          <a:ea typeface="Calibri"/>
                          <a:cs typeface="Times New Roman" pitchFamily="18" charset="0"/>
                        </a:rPr>
                        <a:t>of</a:t>
                      </a:r>
                      <a:r>
                        <a:rPr lang="en-US" sz="2400" b="0" dirty="0">
                          <a:latin typeface="Times New Roman" pitchFamily="18" charset="0"/>
                          <a:ea typeface="Calibri"/>
                          <a:cs typeface="Times New Roman" pitchFamily="18" charset="0"/>
                        </a:rPr>
                        <a:t> 2%</a:t>
                      </a:r>
                      <a:endParaRPr lang="ru-RU" sz="2400" b="0" dirty="0">
                        <a:latin typeface="Times New Roman" pitchFamily="18" charset="0"/>
                        <a:ea typeface="Calibri"/>
                        <a:cs typeface="Times New Roman" pitchFamily="18" charset="0"/>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6">
                <a:tc>
                  <a:txBody>
                    <a:bodyPr/>
                    <a:lstStyle/>
                    <a:p>
                      <a:pPr>
                        <a:lnSpc>
                          <a:spcPct val="100000"/>
                        </a:lnSpc>
                        <a:spcAft>
                          <a:spcPts val="0"/>
                        </a:spcAft>
                      </a:pPr>
                      <a:r>
                        <a:rPr lang="en-US" sz="2400" b="0" dirty="0">
                          <a:latin typeface="Times New Roman" pitchFamily="18" charset="0"/>
                          <a:ea typeface="Calibri"/>
                          <a:cs typeface="Times New Roman" pitchFamily="18" charset="0"/>
                        </a:rPr>
                        <a:t>increase</a:t>
                      </a:r>
                      <a:endParaRPr lang="ru-RU" sz="2400" b="0" dirty="0">
                        <a:latin typeface="Times New Roman" pitchFamily="18" charset="0"/>
                        <a:ea typeface="Calibri"/>
                        <a:cs typeface="Times New Roman" pitchFamily="18" charset="0"/>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b="0" dirty="0" smtClean="0">
                          <a:latin typeface="Times New Roman" pitchFamily="18" charset="0"/>
                          <a:ea typeface="Calibri"/>
                          <a:cs typeface="Times New Roman" pitchFamily="18" charset="0"/>
                        </a:rPr>
                        <a:t>an increase</a:t>
                      </a:r>
                      <a:endParaRPr lang="ru-RU" sz="2400" b="0" dirty="0">
                        <a:latin typeface="Times New Roman" pitchFamily="18" charset="0"/>
                        <a:ea typeface="Calibri"/>
                        <a:cs typeface="Times New Roman" pitchFamily="18" charset="0"/>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b="0" dirty="0" smtClean="0">
                          <a:solidFill>
                            <a:srgbClr val="000000"/>
                          </a:solidFill>
                          <a:latin typeface="Times New Roman" pitchFamily="18" charset="0"/>
                          <a:ea typeface="Times New Roman"/>
                          <a:cs typeface="Times New Roman" pitchFamily="18" charset="0"/>
                        </a:rPr>
                        <a:t>It </a:t>
                      </a:r>
                      <a:r>
                        <a:rPr lang="en-US" sz="2400" b="0" dirty="0">
                          <a:solidFill>
                            <a:srgbClr val="000000"/>
                          </a:solidFill>
                          <a:latin typeface="Times New Roman" pitchFamily="18" charset="0"/>
                          <a:ea typeface="Times New Roman"/>
                          <a:cs typeface="Times New Roman" pitchFamily="18" charset="0"/>
                        </a:rPr>
                        <a:t>increased </a:t>
                      </a:r>
                      <a:r>
                        <a:rPr lang="en-US" sz="2400" b="1" dirty="0">
                          <a:solidFill>
                            <a:srgbClr val="000000"/>
                          </a:solidFill>
                          <a:latin typeface="Times New Roman" pitchFamily="18" charset="0"/>
                          <a:ea typeface="Times New Roman"/>
                          <a:cs typeface="Times New Roman" pitchFamily="18" charset="0"/>
                        </a:rPr>
                        <a:t>by</a:t>
                      </a:r>
                      <a:r>
                        <a:rPr lang="en-US" sz="2400" b="0" dirty="0">
                          <a:solidFill>
                            <a:srgbClr val="000000"/>
                          </a:solidFill>
                          <a:latin typeface="Times New Roman" pitchFamily="18" charset="0"/>
                          <a:ea typeface="Times New Roman"/>
                          <a:cs typeface="Times New Roman" pitchFamily="18" charset="0"/>
                        </a:rPr>
                        <a:t> 2%</a:t>
                      </a:r>
                      <a:endParaRPr lang="ru-RU" sz="2400" b="0" dirty="0">
                        <a:latin typeface="Times New Roman" pitchFamily="18" charset="0"/>
                        <a:ea typeface="Calibri"/>
                        <a:cs typeface="Times New Roman" pitchFamily="18" charset="0"/>
                      </a:endParaRPr>
                    </a:p>
                    <a:p>
                      <a:pPr>
                        <a:lnSpc>
                          <a:spcPct val="100000"/>
                        </a:lnSpc>
                        <a:spcAft>
                          <a:spcPts val="0"/>
                        </a:spcAft>
                      </a:pPr>
                      <a:r>
                        <a:rPr lang="en-US" sz="2400" b="0" dirty="0" smtClean="0">
                          <a:solidFill>
                            <a:srgbClr val="000000"/>
                          </a:solidFill>
                          <a:latin typeface="Times New Roman" pitchFamily="18" charset="0"/>
                          <a:ea typeface="Times New Roman"/>
                          <a:cs typeface="Times New Roman" pitchFamily="18" charset="0"/>
                        </a:rPr>
                        <a:t>There </a:t>
                      </a:r>
                      <a:r>
                        <a:rPr lang="en-US" sz="2400" b="0" dirty="0">
                          <a:solidFill>
                            <a:srgbClr val="000000"/>
                          </a:solidFill>
                          <a:latin typeface="Times New Roman" pitchFamily="18" charset="0"/>
                          <a:ea typeface="Times New Roman"/>
                          <a:cs typeface="Times New Roman" pitchFamily="18" charset="0"/>
                        </a:rPr>
                        <a:t>was an increase </a:t>
                      </a:r>
                      <a:r>
                        <a:rPr lang="en-US" sz="2400" b="1" dirty="0">
                          <a:solidFill>
                            <a:srgbClr val="000000"/>
                          </a:solidFill>
                          <a:latin typeface="Times New Roman" pitchFamily="18" charset="0"/>
                          <a:ea typeface="Times New Roman"/>
                          <a:cs typeface="Times New Roman" pitchFamily="18" charset="0"/>
                        </a:rPr>
                        <a:t>of</a:t>
                      </a:r>
                      <a:r>
                        <a:rPr lang="en-US" sz="2400" b="0" dirty="0">
                          <a:solidFill>
                            <a:srgbClr val="000000"/>
                          </a:solidFill>
                          <a:latin typeface="Times New Roman" pitchFamily="18" charset="0"/>
                          <a:ea typeface="Times New Roman"/>
                          <a:cs typeface="Times New Roman" pitchFamily="18" charset="0"/>
                        </a:rPr>
                        <a:t> 2%</a:t>
                      </a:r>
                      <a:endParaRPr lang="ru-RU" sz="2400" b="0" dirty="0">
                        <a:latin typeface="Times New Roman" pitchFamily="18" charset="0"/>
                        <a:ea typeface="Calibri"/>
                        <a:cs typeface="Times New Roman" pitchFamily="18" charset="0"/>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68">
                <a:tc>
                  <a:txBody>
                    <a:bodyPr/>
                    <a:lstStyle/>
                    <a:p>
                      <a:pPr>
                        <a:lnSpc>
                          <a:spcPct val="100000"/>
                        </a:lnSpc>
                        <a:spcAft>
                          <a:spcPts val="0"/>
                        </a:spcAft>
                      </a:pPr>
                      <a:r>
                        <a:rPr lang="en-US" sz="2400" b="0" dirty="0">
                          <a:latin typeface="Times New Roman" pitchFamily="18" charset="0"/>
                          <a:ea typeface="Calibri"/>
                          <a:cs typeface="Times New Roman" pitchFamily="18" charset="0"/>
                        </a:rPr>
                        <a:t>go up</a:t>
                      </a:r>
                      <a:endParaRPr lang="ru-RU" sz="2400" b="0" dirty="0">
                        <a:latin typeface="Times New Roman" pitchFamily="18" charset="0"/>
                        <a:ea typeface="Calibri"/>
                        <a:cs typeface="Times New Roman" pitchFamily="18" charset="0"/>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b="0" dirty="0">
                          <a:latin typeface="Times New Roman" pitchFamily="18" charset="0"/>
                          <a:ea typeface="Calibri"/>
                          <a:cs typeface="Times New Roman" pitchFamily="18" charset="0"/>
                        </a:rPr>
                        <a:t>(an upturn)</a:t>
                      </a:r>
                      <a:endParaRPr lang="ru-RU" sz="2400" b="0" dirty="0">
                        <a:latin typeface="Times New Roman" pitchFamily="18" charset="0"/>
                        <a:ea typeface="Calibri"/>
                        <a:cs typeface="Times New Roman" pitchFamily="18" charset="0"/>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b="0" dirty="0" smtClean="0">
                          <a:solidFill>
                            <a:srgbClr val="000000"/>
                          </a:solidFill>
                          <a:latin typeface="Times New Roman" pitchFamily="18" charset="0"/>
                          <a:ea typeface="Times New Roman"/>
                          <a:cs typeface="Times New Roman" pitchFamily="18" charset="0"/>
                        </a:rPr>
                        <a:t>It </a:t>
                      </a:r>
                      <a:r>
                        <a:rPr lang="en-US" sz="2400" b="0" dirty="0">
                          <a:solidFill>
                            <a:srgbClr val="000000"/>
                          </a:solidFill>
                          <a:latin typeface="Times New Roman" pitchFamily="18" charset="0"/>
                          <a:ea typeface="Times New Roman"/>
                          <a:cs typeface="Times New Roman" pitchFamily="18" charset="0"/>
                        </a:rPr>
                        <a:t>went up </a:t>
                      </a:r>
                      <a:r>
                        <a:rPr lang="en-US" sz="2400" b="1" dirty="0">
                          <a:solidFill>
                            <a:srgbClr val="000000"/>
                          </a:solidFill>
                          <a:latin typeface="Times New Roman" pitchFamily="18" charset="0"/>
                          <a:ea typeface="Times New Roman"/>
                          <a:cs typeface="Times New Roman" pitchFamily="18" charset="0"/>
                        </a:rPr>
                        <a:t>by</a:t>
                      </a:r>
                      <a:r>
                        <a:rPr lang="en-US" sz="2400" b="0" dirty="0">
                          <a:solidFill>
                            <a:srgbClr val="000000"/>
                          </a:solidFill>
                          <a:latin typeface="Times New Roman" pitchFamily="18" charset="0"/>
                          <a:ea typeface="Times New Roman"/>
                          <a:cs typeface="Times New Roman" pitchFamily="18" charset="0"/>
                        </a:rPr>
                        <a:t> 2%</a:t>
                      </a:r>
                      <a:endParaRPr lang="ru-RU" sz="2400" b="0" dirty="0">
                        <a:latin typeface="Times New Roman" pitchFamily="18" charset="0"/>
                        <a:ea typeface="Calibri"/>
                        <a:cs typeface="Times New Roman" pitchFamily="18" charset="0"/>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19" name="Rectangle 3"/>
          <p:cNvSpPr>
            <a:spLocks noChangeArrowheads="1"/>
          </p:cNvSpPr>
          <p:nvPr/>
        </p:nvSpPr>
        <p:spPr bwMode="auto">
          <a:xfrm>
            <a:off x="0" y="20843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Up variations</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043608" y="460812"/>
            <a:ext cx="44644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Answers:</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overall </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steadily upwards</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modest </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rocketed</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climb </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38708" y="160566"/>
            <a:ext cx="962141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Fill in all the gaps</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downward      dropped      slightly      slipping      spectacular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
          <p:cNvPicPr/>
          <p:nvPr/>
        </p:nvPicPr>
        <p:blipFill>
          <a:blip r:embed="rId2" cstate="print"/>
          <a:srcRect/>
          <a:stretch>
            <a:fillRect/>
          </a:stretch>
        </p:blipFill>
        <p:spPr bwMode="auto">
          <a:xfrm>
            <a:off x="1619672" y="1124744"/>
            <a:ext cx="5976664" cy="4104456"/>
          </a:xfrm>
          <a:prstGeom prst="rect">
            <a:avLst/>
          </a:prstGeom>
          <a:noFill/>
          <a:ln w="9525">
            <a:noFill/>
            <a:miter lim="800000"/>
            <a:headEnd/>
            <a:tailEnd/>
          </a:ln>
        </p:spPr>
      </p:pic>
      <p:sp>
        <p:nvSpPr>
          <p:cNvPr id="8" name="Прямоугольник 7"/>
          <p:cNvSpPr/>
          <p:nvPr/>
        </p:nvSpPr>
        <p:spPr>
          <a:xfrm>
            <a:off x="251520" y="5229201"/>
            <a:ext cx="8712968" cy="1323439"/>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After starting the period at almost 150 units, sales (</a:t>
            </a:r>
            <a:r>
              <a:rPr lang="en-US" sz="2000" b="1"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_____ to around 130 in August. They then rose (</a:t>
            </a:r>
            <a:r>
              <a:rPr lang="en-US" sz="2000" b="1"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_____ to 135 in September before (</a:t>
            </a:r>
            <a:r>
              <a:rPr lang="en-US" sz="2000" b="1"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 _____ back to 130 in October, a (</a:t>
            </a:r>
            <a:r>
              <a:rPr lang="en-US" sz="2000" b="1" dirty="0" smtClean="0">
                <a:latin typeface="Times New Roman" pitchFamily="18" charset="0"/>
                <a:cs typeface="Times New Roman" pitchFamily="18" charset="0"/>
              </a:rPr>
              <a:t>4</a:t>
            </a:r>
            <a:r>
              <a:rPr lang="en-US" sz="2000" dirty="0" smtClean="0">
                <a:latin typeface="Times New Roman" pitchFamily="18" charset="0"/>
                <a:cs typeface="Times New Roman" pitchFamily="18" charset="0"/>
              </a:rPr>
              <a:t>) _____ trend that continued in November. The period ended with a (</a:t>
            </a:r>
            <a:r>
              <a:rPr lang="en-US" sz="2000" b="1" dirty="0" smtClean="0">
                <a:latin typeface="Times New Roman" pitchFamily="18" charset="0"/>
                <a:cs typeface="Times New Roman" pitchFamily="18" charset="0"/>
              </a:rPr>
              <a:t>5</a:t>
            </a:r>
            <a:r>
              <a:rPr lang="en-US" sz="2000" dirty="0" smtClean="0">
                <a:latin typeface="Times New Roman" pitchFamily="18" charset="0"/>
                <a:cs typeface="Times New Roman" pitchFamily="18" charset="0"/>
              </a:rPr>
              <a:t>) _____ fall to 60 units sold</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691680" y="306735"/>
            <a:ext cx="324036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Answers:</a:t>
            </a:r>
            <a:endParaRPr kumimoji="0" lang="ru-RU" sz="4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dropped </a:t>
            </a:r>
            <a:endParaRPr kumimoji="0" lang="ru-RU" sz="40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slightly </a:t>
            </a:r>
            <a:endParaRPr kumimoji="0" lang="ru-RU" sz="40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slipping </a:t>
            </a:r>
            <a:endParaRPr kumimoji="0" lang="ru-RU" sz="40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downward </a:t>
            </a: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spectacular</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35780"/>
            <a:ext cx="9144000" cy="1020752"/>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Adjectives and adverbs</a:t>
            </a:r>
            <a:endParaRPr kumimoji="0" lang="ru-RU" sz="4000" b="1"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6156176" y="1150766"/>
            <a:ext cx="237626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Fill in all the gaps</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marginal      </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marginally      </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overall      </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steadily     </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steady      </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substantial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Рисунок 6" descr="???"/>
          <p:cNvPicPr/>
          <p:nvPr/>
        </p:nvPicPr>
        <p:blipFill>
          <a:blip r:embed="rId2" cstate="print"/>
          <a:srcRect/>
          <a:stretch>
            <a:fillRect/>
          </a:stretch>
        </p:blipFill>
        <p:spPr bwMode="auto">
          <a:xfrm>
            <a:off x="179512" y="1124744"/>
            <a:ext cx="5472608" cy="2664296"/>
          </a:xfrm>
          <a:prstGeom prst="rect">
            <a:avLst/>
          </a:prstGeom>
          <a:noFill/>
          <a:ln w="9525">
            <a:noFill/>
            <a:miter lim="800000"/>
            <a:headEnd/>
            <a:tailEnd/>
          </a:ln>
        </p:spPr>
      </p:pic>
      <p:sp>
        <p:nvSpPr>
          <p:cNvPr id="9" name="Прямоугольник 8"/>
          <p:cNvSpPr/>
          <p:nvPr/>
        </p:nvSpPr>
        <p:spPr>
          <a:xfrm>
            <a:off x="179512" y="3933056"/>
            <a:ext cx="8964488" cy="2246769"/>
          </a:xfrm>
          <a:prstGeom prst="rect">
            <a:avLst/>
          </a:prstGeom>
        </p:spPr>
        <p:txBody>
          <a:bodyPr wrap="square">
            <a:spAutoFit/>
          </a:bodyPr>
          <a:lstStyle/>
          <a:p>
            <a:r>
              <a:rPr lang="en-US"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It is immediately apparent that the  (</a:t>
            </a:r>
            <a:r>
              <a:rPr lang="en-US" sz="2000" b="1"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)___ trend is that considerably more women than men were recruited in this period.</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2. The number of females employed rose </a:t>
            </a:r>
            <a:r>
              <a:rPr lang="en-US" sz="2000" b="1"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___ between 2001 and 2004, despite a </a:t>
            </a:r>
            <a:r>
              <a:rPr lang="en-US" sz="2000" b="1" dirty="0" smtClean="0">
                <a:latin typeface="Times New Roman" pitchFamily="18" charset="0"/>
                <a:cs typeface="Times New Roman" pitchFamily="18" charset="0"/>
              </a:rPr>
              <a:t>(3) ___</a:t>
            </a:r>
            <a:r>
              <a:rPr lang="en-US" sz="2000" dirty="0" smtClean="0">
                <a:latin typeface="Times New Roman" pitchFamily="18" charset="0"/>
                <a:cs typeface="Times New Roman" pitchFamily="18" charset="0"/>
              </a:rPr>
              <a:t> dip in 2002.</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3. There was a very </a:t>
            </a:r>
            <a:r>
              <a:rPr lang="en-US" sz="2000" b="1" dirty="0" smtClean="0">
                <a:latin typeface="Times New Roman" pitchFamily="18" charset="0"/>
                <a:cs typeface="Times New Roman" pitchFamily="18" charset="0"/>
              </a:rPr>
              <a:t>(4) </a:t>
            </a:r>
            <a:r>
              <a:rPr lang="en-US" sz="2000" dirty="0" smtClean="0">
                <a:latin typeface="Times New Roman" pitchFamily="18" charset="0"/>
                <a:cs typeface="Times New Roman" pitchFamily="18" charset="0"/>
              </a:rPr>
              <a:t>___ increase in the number of men employed in 2005.</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4. There was a </a:t>
            </a:r>
            <a:r>
              <a:rPr lang="en-US" sz="2000" b="1" dirty="0" smtClean="0">
                <a:latin typeface="Times New Roman" pitchFamily="18" charset="0"/>
                <a:cs typeface="Times New Roman" pitchFamily="18" charset="0"/>
              </a:rPr>
              <a:t>(5) ___</a:t>
            </a:r>
            <a:r>
              <a:rPr lang="en-US" sz="2000" dirty="0" smtClean="0">
                <a:latin typeface="Times New Roman" pitchFamily="18" charset="0"/>
                <a:cs typeface="Times New Roman" pitchFamily="18" charset="0"/>
              </a:rPr>
              <a:t> rise in the number of females employed between 2001 and 2004, notwithstanding the fact that this number fell </a:t>
            </a:r>
            <a:r>
              <a:rPr lang="en-US" sz="2000" b="1" dirty="0" smtClean="0">
                <a:latin typeface="Times New Roman" pitchFamily="18" charset="0"/>
                <a:cs typeface="Times New Roman" pitchFamily="18" charset="0"/>
              </a:rPr>
              <a:t>(6)</a:t>
            </a:r>
            <a:r>
              <a:rPr lang="en-US" sz="2000" dirty="0" smtClean="0">
                <a:latin typeface="Times New Roman" pitchFamily="18" charset="0"/>
                <a:cs typeface="Times New Roman" pitchFamily="18" charset="0"/>
              </a:rPr>
              <a:t> ___ in 2002.</a:t>
            </a:r>
            <a:endParaRPr lang="ru-RU" sz="20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051720" y="1124744"/>
            <a:ext cx="4032448" cy="3785652"/>
          </a:xfrm>
          <a:prstGeom prst="rect">
            <a:avLst/>
          </a:prstGeom>
        </p:spPr>
        <p:txBody>
          <a:bodyPr wrap="square">
            <a:spAutoFit/>
          </a:bodyPr>
          <a:lstStyle/>
          <a:p>
            <a:pPr marL="742950" lvl="0" indent="-742950" fontAlgn="base">
              <a:spcBef>
                <a:spcPct val="0"/>
              </a:spcBef>
              <a:spcAft>
                <a:spcPct val="0"/>
              </a:spcAft>
              <a:buFont typeface="+mj-lt"/>
              <a:buAutoNum type="arabicPeriod"/>
            </a:pPr>
            <a:r>
              <a:rPr lang="en-US" sz="4000" dirty="0" smtClean="0">
                <a:solidFill>
                  <a:prstClr val="black"/>
                </a:solidFill>
                <a:latin typeface="Times New Roman" pitchFamily="18" charset="0"/>
                <a:ea typeface="Calibri" pitchFamily="34" charset="0"/>
                <a:cs typeface="Times New Roman" pitchFamily="18" charset="0"/>
              </a:rPr>
              <a:t>overall </a:t>
            </a:r>
            <a:endParaRPr lang="ru-RU" sz="4000" dirty="0" smtClean="0">
              <a:solidFill>
                <a:prstClr val="black"/>
              </a:solidFill>
              <a:latin typeface="Times New Roman" pitchFamily="18" charset="0"/>
              <a:cs typeface="Times New Roman" pitchFamily="18" charset="0"/>
            </a:endParaRPr>
          </a:p>
          <a:p>
            <a:pPr marL="742950" lvl="0" indent="-742950" eaLnBrk="0" fontAlgn="base" hangingPunct="0">
              <a:spcBef>
                <a:spcPct val="0"/>
              </a:spcBef>
              <a:spcAft>
                <a:spcPct val="0"/>
              </a:spcAft>
              <a:buFont typeface="+mj-lt"/>
              <a:buAutoNum type="arabicPeriod"/>
            </a:pPr>
            <a:r>
              <a:rPr lang="en-US" sz="4000" dirty="0" smtClean="0">
                <a:solidFill>
                  <a:prstClr val="black"/>
                </a:solidFill>
                <a:latin typeface="Times New Roman" pitchFamily="18" charset="0"/>
                <a:ea typeface="Calibri" pitchFamily="34" charset="0"/>
                <a:cs typeface="Times New Roman" pitchFamily="18" charset="0"/>
              </a:rPr>
              <a:t>steadily </a:t>
            </a:r>
            <a:endParaRPr lang="ru-RU" sz="4000" dirty="0" smtClean="0">
              <a:solidFill>
                <a:prstClr val="black"/>
              </a:solidFill>
              <a:latin typeface="Times New Roman" pitchFamily="18" charset="0"/>
              <a:cs typeface="Times New Roman" pitchFamily="18" charset="0"/>
            </a:endParaRPr>
          </a:p>
          <a:p>
            <a:pPr marL="742950" lvl="0" indent="-742950" eaLnBrk="0" fontAlgn="base" hangingPunct="0">
              <a:spcBef>
                <a:spcPct val="0"/>
              </a:spcBef>
              <a:spcAft>
                <a:spcPct val="0"/>
              </a:spcAft>
              <a:buFont typeface="+mj-lt"/>
              <a:buAutoNum type="arabicPeriod"/>
            </a:pPr>
            <a:r>
              <a:rPr lang="en-US" sz="4000" dirty="0" smtClean="0">
                <a:solidFill>
                  <a:prstClr val="black"/>
                </a:solidFill>
                <a:latin typeface="Times New Roman" pitchFamily="18" charset="0"/>
                <a:ea typeface="Calibri" pitchFamily="34" charset="0"/>
                <a:cs typeface="Times New Roman" pitchFamily="18" charset="0"/>
              </a:rPr>
              <a:t>marginal  </a:t>
            </a:r>
            <a:endParaRPr lang="ru-RU" sz="4000" dirty="0" smtClean="0">
              <a:solidFill>
                <a:prstClr val="black"/>
              </a:solidFill>
              <a:latin typeface="Times New Roman" pitchFamily="18" charset="0"/>
              <a:cs typeface="Times New Roman" pitchFamily="18" charset="0"/>
            </a:endParaRPr>
          </a:p>
          <a:p>
            <a:pPr marL="742950" lvl="0" indent="-742950" eaLnBrk="0" fontAlgn="base" hangingPunct="0">
              <a:spcBef>
                <a:spcPct val="0"/>
              </a:spcBef>
              <a:spcAft>
                <a:spcPct val="0"/>
              </a:spcAft>
              <a:buFont typeface="+mj-lt"/>
              <a:buAutoNum type="arabicPeriod"/>
            </a:pPr>
            <a:r>
              <a:rPr lang="en-US" sz="4000" dirty="0" smtClean="0">
                <a:solidFill>
                  <a:prstClr val="black"/>
                </a:solidFill>
                <a:latin typeface="Times New Roman" pitchFamily="18" charset="0"/>
                <a:ea typeface="Calibri" pitchFamily="34" charset="0"/>
                <a:cs typeface="Times New Roman" pitchFamily="18" charset="0"/>
              </a:rPr>
              <a:t>substantial  </a:t>
            </a:r>
            <a:endParaRPr lang="ru-RU" sz="4000" dirty="0" smtClean="0">
              <a:solidFill>
                <a:prstClr val="black"/>
              </a:solidFill>
              <a:latin typeface="Times New Roman" pitchFamily="18" charset="0"/>
              <a:cs typeface="Times New Roman" pitchFamily="18" charset="0"/>
            </a:endParaRPr>
          </a:p>
          <a:p>
            <a:pPr marL="742950" lvl="0" indent="-742950" eaLnBrk="0" fontAlgn="base" hangingPunct="0">
              <a:spcBef>
                <a:spcPct val="0"/>
              </a:spcBef>
              <a:spcAft>
                <a:spcPct val="0"/>
              </a:spcAft>
              <a:buFont typeface="+mj-lt"/>
              <a:buAutoNum type="arabicPeriod"/>
            </a:pPr>
            <a:r>
              <a:rPr lang="en-US" sz="4000" dirty="0" smtClean="0">
                <a:solidFill>
                  <a:prstClr val="black"/>
                </a:solidFill>
                <a:latin typeface="Times New Roman" pitchFamily="18" charset="0"/>
                <a:ea typeface="Calibri" pitchFamily="34" charset="0"/>
                <a:cs typeface="Times New Roman" pitchFamily="18" charset="0"/>
              </a:rPr>
              <a:t>steady </a:t>
            </a:r>
          </a:p>
          <a:p>
            <a:pPr marL="742950" lvl="0" indent="-742950" eaLnBrk="0" fontAlgn="base" hangingPunct="0">
              <a:spcBef>
                <a:spcPct val="0"/>
              </a:spcBef>
              <a:spcAft>
                <a:spcPct val="0"/>
              </a:spcAft>
              <a:buFont typeface="+mj-lt"/>
              <a:buAutoNum type="arabicPeriod"/>
            </a:pPr>
            <a:r>
              <a:rPr lang="en-US" sz="4000" dirty="0" smtClean="0">
                <a:solidFill>
                  <a:prstClr val="black"/>
                </a:solidFill>
                <a:latin typeface="Times New Roman" pitchFamily="18" charset="0"/>
                <a:ea typeface="Calibri" pitchFamily="34" charset="0"/>
                <a:cs typeface="Times New Roman" pitchFamily="18" charset="0"/>
              </a:rPr>
              <a:t>marginally</a:t>
            </a:r>
            <a:r>
              <a:rPr lang="ru-RU" sz="4000" dirty="0" smtClean="0">
                <a:solidFill>
                  <a:prstClr val="black"/>
                </a:solidFill>
                <a:latin typeface="Times New Roman" pitchFamily="18" charset="0"/>
                <a:cs typeface="Times New Roman" pitchFamily="18" charset="0"/>
              </a:rPr>
              <a:t> </a:t>
            </a:r>
          </a:p>
        </p:txBody>
      </p:sp>
      <p:sp>
        <p:nvSpPr>
          <p:cNvPr id="11" name="Прямоугольник 10"/>
          <p:cNvSpPr/>
          <p:nvPr/>
        </p:nvSpPr>
        <p:spPr>
          <a:xfrm>
            <a:off x="755576" y="260648"/>
            <a:ext cx="4370422" cy="707886"/>
          </a:xfrm>
          <a:prstGeom prst="rect">
            <a:avLst/>
          </a:prstGeom>
        </p:spPr>
        <p:txBody>
          <a:bodyPr wrap="square">
            <a:spAutoFit/>
          </a:bodyPr>
          <a:lstStyle/>
          <a:p>
            <a:pPr lvl="0" fontAlgn="base">
              <a:spcBef>
                <a:spcPct val="0"/>
              </a:spcBef>
              <a:spcAft>
                <a:spcPct val="0"/>
              </a:spcAft>
            </a:pPr>
            <a:r>
              <a:rPr lang="en-US" sz="4000" b="1" dirty="0" smtClean="0">
                <a:solidFill>
                  <a:schemeClr val="accent2">
                    <a:lumMod val="50000"/>
                  </a:schemeClr>
                </a:solidFill>
                <a:latin typeface="Times New Roman" pitchFamily="18" charset="0"/>
                <a:ea typeface="Times New Roman" pitchFamily="18" charset="0"/>
                <a:cs typeface="Times New Roman" pitchFamily="18" charset="0"/>
              </a:rPr>
              <a:t>Answers:</a:t>
            </a:r>
            <a:endParaRPr lang="ru-RU" sz="4000" dirty="0" smtClean="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23528" y="1340767"/>
          <a:ext cx="6048672" cy="2088233"/>
        </p:xfrm>
        <a:graphic>
          <a:graphicData uri="http://schemas.openxmlformats.org/drawingml/2006/table">
            <a:tbl>
              <a:tblPr/>
              <a:tblGrid>
                <a:gridCol w="998749"/>
                <a:gridCol w="1421297"/>
                <a:gridCol w="1036338"/>
                <a:gridCol w="1080120"/>
                <a:gridCol w="1512168"/>
              </a:tblGrid>
              <a:tr h="363171">
                <a:tc>
                  <a:txBody>
                    <a:bodyPr/>
                    <a:lstStyle/>
                    <a:p>
                      <a:pPr algn="ctr">
                        <a:lnSpc>
                          <a:spcPct val="100000"/>
                        </a:lnSpc>
                        <a:spcAft>
                          <a:spcPts val="0"/>
                        </a:spcAft>
                      </a:pPr>
                      <a:r>
                        <a:rPr lang="en-US" sz="1600" b="1" dirty="0">
                          <a:latin typeface="Times New Roman"/>
                          <a:ea typeface="Times New Roman"/>
                          <a:cs typeface="Times New Roman"/>
                        </a:rPr>
                        <a:t> </a:t>
                      </a:r>
                      <a:endParaRPr lang="ru-RU"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latin typeface="Times New Roman"/>
                          <a:ea typeface="Times New Roman"/>
                          <a:cs typeface="Times New Roman"/>
                        </a:rPr>
                        <a:t>Food and drink</a:t>
                      </a:r>
                      <a:endParaRPr lang="ru-RU"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latin typeface="Times New Roman"/>
                          <a:ea typeface="Times New Roman"/>
                          <a:cs typeface="Times New Roman"/>
                        </a:rPr>
                        <a:t>Housing</a:t>
                      </a:r>
                      <a:endParaRPr lang="ru-RU"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latin typeface="Times New Roman"/>
                          <a:ea typeface="Times New Roman"/>
                          <a:cs typeface="Times New Roman"/>
                        </a:rPr>
                        <a:t>Clothing</a:t>
                      </a:r>
                      <a:endParaRPr lang="ru-RU"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latin typeface="Times New Roman"/>
                          <a:ea typeface="Times New Roman"/>
                          <a:cs typeface="Times New Roman"/>
                        </a:rPr>
                        <a:t>Entertainment</a:t>
                      </a:r>
                      <a:endParaRPr lang="ru-RU"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171">
                <a:tc>
                  <a:txBody>
                    <a:bodyPr/>
                    <a:lstStyle/>
                    <a:p>
                      <a:pPr algn="ctr">
                        <a:lnSpc>
                          <a:spcPct val="100000"/>
                        </a:lnSpc>
                        <a:spcAft>
                          <a:spcPts val="0"/>
                        </a:spcAft>
                      </a:pPr>
                      <a:r>
                        <a:rPr lang="ru-RU" sz="1600" b="1" dirty="0">
                          <a:latin typeface="Times New Roman"/>
                          <a:ea typeface="Times New Roman"/>
                          <a:cs typeface="Times New Roman"/>
                        </a:rPr>
                        <a:t>France</a:t>
                      </a:r>
                      <a:endParaRPr lang="ru-RU"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25%</a:t>
                      </a:r>
                      <a:endParaRPr lang="ru-RU"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31%</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7%</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13%</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0">
                <a:tc>
                  <a:txBody>
                    <a:bodyPr/>
                    <a:lstStyle/>
                    <a:p>
                      <a:pPr algn="ctr">
                        <a:lnSpc>
                          <a:spcPct val="100000"/>
                        </a:lnSpc>
                        <a:spcAft>
                          <a:spcPts val="0"/>
                        </a:spcAft>
                      </a:pPr>
                      <a:r>
                        <a:rPr lang="ru-RU" sz="1600" b="1" dirty="0">
                          <a:latin typeface="Times New Roman"/>
                          <a:ea typeface="Times New Roman"/>
                          <a:cs typeface="Times New Roman"/>
                        </a:rPr>
                        <a:t>Germany</a:t>
                      </a:r>
                      <a:endParaRPr lang="ru-RU"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22%</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33%</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15%</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19%</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0">
                <a:tc>
                  <a:txBody>
                    <a:bodyPr/>
                    <a:lstStyle/>
                    <a:p>
                      <a:pPr algn="ctr">
                        <a:lnSpc>
                          <a:spcPct val="100000"/>
                        </a:lnSpc>
                        <a:spcAft>
                          <a:spcPts val="0"/>
                        </a:spcAft>
                      </a:pPr>
                      <a:r>
                        <a:rPr lang="ru-RU" sz="1600" b="1" dirty="0">
                          <a:latin typeface="Times New Roman"/>
                          <a:ea typeface="Times New Roman"/>
                          <a:cs typeface="Times New Roman"/>
                        </a:rPr>
                        <a:t>UK</a:t>
                      </a:r>
                      <a:endParaRPr lang="ru-RU"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27%</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37%</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11%</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11%</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780">
                <a:tc>
                  <a:txBody>
                    <a:bodyPr/>
                    <a:lstStyle/>
                    <a:p>
                      <a:pPr algn="ctr">
                        <a:lnSpc>
                          <a:spcPct val="100000"/>
                        </a:lnSpc>
                        <a:spcAft>
                          <a:spcPts val="0"/>
                        </a:spcAft>
                      </a:pPr>
                      <a:r>
                        <a:rPr lang="ru-RU" sz="1600" b="1" dirty="0">
                          <a:latin typeface="Times New Roman"/>
                          <a:ea typeface="Times New Roman"/>
                          <a:cs typeface="Times New Roman"/>
                        </a:rPr>
                        <a:t>Turkey</a:t>
                      </a:r>
                      <a:endParaRPr lang="ru-RU"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36%</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20%</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12%</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10%</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171">
                <a:tc>
                  <a:txBody>
                    <a:bodyPr/>
                    <a:lstStyle/>
                    <a:p>
                      <a:pPr algn="ctr">
                        <a:lnSpc>
                          <a:spcPct val="100000"/>
                        </a:lnSpc>
                        <a:spcAft>
                          <a:spcPts val="0"/>
                        </a:spcAft>
                      </a:pPr>
                      <a:r>
                        <a:rPr lang="ru-RU" sz="1600" b="1" dirty="0">
                          <a:latin typeface="Times New Roman"/>
                          <a:ea typeface="Times New Roman"/>
                          <a:cs typeface="Times New Roman"/>
                        </a:rPr>
                        <a:t>Spain</a:t>
                      </a:r>
                      <a:endParaRPr lang="ru-RU"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31%</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18%</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8%</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cs typeface="Times New Roman"/>
                        </a:rPr>
                        <a:t>15%</a:t>
                      </a:r>
                      <a:endParaRPr lang="ru-RU" sz="16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251520" y="188640"/>
            <a:ext cx="8892480" cy="830997"/>
          </a:xfrm>
          <a:prstGeom prst="rect">
            <a:avLst/>
          </a:prstGeom>
        </p:spPr>
        <p:txBody>
          <a:bodyPr wrap="square">
            <a:spAutoFit/>
          </a:bodyPr>
          <a:lstStyle/>
          <a:p>
            <a:pPr algn="ctr"/>
            <a:r>
              <a:rPr lang="en-US" sz="2400" b="1" dirty="0" smtClean="0">
                <a:solidFill>
                  <a:schemeClr val="tx1">
                    <a:lumMod val="95000"/>
                    <a:lumOff val="5000"/>
                  </a:schemeClr>
                </a:solidFill>
                <a:latin typeface="Times New Roman" pitchFamily="18" charset="0"/>
                <a:cs typeface="Times New Roman" pitchFamily="18" charset="0"/>
              </a:rPr>
              <a:t>Proportion of household income five European countries spend on food and drink, housing, clothing and entertainment</a:t>
            </a:r>
            <a:endParaRPr lang="ru-RU" sz="2400" dirty="0">
              <a:solidFill>
                <a:schemeClr val="tx1">
                  <a:lumMod val="95000"/>
                  <a:lumOff val="5000"/>
                </a:schemeClr>
              </a:solidFill>
              <a:latin typeface="Times New Roman" pitchFamily="18" charset="0"/>
              <a:cs typeface="Times New Roman" pitchFamily="18" charset="0"/>
            </a:endParaRPr>
          </a:p>
        </p:txBody>
      </p:sp>
      <p:sp>
        <p:nvSpPr>
          <p:cNvPr id="34817" name="Rectangle 1"/>
          <p:cNvSpPr>
            <a:spLocks noChangeArrowheads="1"/>
          </p:cNvSpPr>
          <p:nvPr/>
        </p:nvSpPr>
        <p:spPr bwMode="auto">
          <a:xfrm>
            <a:off x="6516216" y="975428"/>
            <a:ext cx="2448272"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Word choices:</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evident that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However</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shows</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quarter on</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largest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remaining</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ranging between</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respectively</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while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much less on</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818" name="Rectangle 2"/>
          <p:cNvSpPr>
            <a:spLocks noChangeArrowheads="1"/>
          </p:cNvSpPr>
          <p:nvPr/>
        </p:nvSpPr>
        <p:spPr bwMode="auto">
          <a:xfrm>
            <a:off x="251520" y="3748387"/>
            <a:ext cx="864096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The table </a:t>
            </a:r>
            <a:r>
              <a:rPr kumimoji="0" lang="en-US" sz="16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1.</a:t>
            </a:r>
            <a:r>
              <a:rPr kumimoji="0" lang="en-US" sz="16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the amount of household income that five countries in Europe spend per month on four items. Overall, </a:t>
            </a:r>
            <a:r>
              <a:rPr kumimoji="0" lang="en-US" sz="16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2</a:t>
            </a:r>
            <a:r>
              <a:rPr kumimoji="0" lang="en-US" sz="16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all five countries spend the majority of their income on food and drink and housing, but </a:t>
            </a:r>
            <a:r>
              <a:rPr kumimoji="0" lang="en-US" sz="16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3.</a:t>
            </a:r>
            <a:r>
              <a:rPr kumimoji="0" lang="en-US" sz="16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clothing and entertainment.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Housing is </a:t>
            </a:r>
            <a:r>
              <a:rPr kumimoji="0" lang="en-US" sz="16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4.</a:t>
            </a:r>
            <a:r>
              <a:rPr kumimoji="0" lang="en-US" sz="16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expenditure item for France, Germany and the UK, with all of them spending around one</a:t>
            </a:r>
            <a:r>
              <a:rPr kumimoji="0" lang="en-US" sz="16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5.</a:t>
            </a:r>
            <a:r>
              <a:rPr kumimoji="0" lang="en-US" sz="16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____ third of their income on this, at 30%, 33% and 37%,. In contrast, they spend around</a:t>
            </a:r>
            <a:r>
              <a:rPr kumimoji="0" lang="en-US" sz="16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6.</a:t>
            </a:r>
            <a:r>
              <a:rPr kumimoji="0" lang="en-US" sz="16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food and drink. </a:t>
            </a:r>
            <a:r>
              <a:rPr kumimoji="0" lang="en-US" sz="16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7. </a:t>
            </a:r>
            <a:r>
              <a:rPr kumimoji="0" lang="en-US" sz="16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___, this pattern is reversed for Turkey and Spain, who spend around a fifth of their income on housing, but approximately one third on food and drink.</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All five countries spend much less on </a:t>
            </a:r>
            <a:r>
              <a:rPr kumimoji="0" lang="en-US" sz="16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8.</a:t>
            </a:r>
            <a:r>
              <a:rPr kumimoji="0" lang="en-US" sz="16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two items. Regarding clothes, France and Spain spend the least, at less than 10%, </a:t>
            </a:r>
            <a:r>
              <a:rPr kumimoji="0" lang="en-US" sz="16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9.</a:t>
            </a:r>
            <a:r>
              <a:rPr kumimoji="0" lang="en-US" sz="16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the other three countries spend around the same amount, </a:t>
            </a:r>
            <a:r>
              <a:rPr kumimoji="0" lang="en-US" sz="16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10.</a:t>
            </a:r>
            <a:r>
              <a:rPr kumimoji="0" lang="en-US" sz="16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12% and 15%. At 19%, Germany spends the most on entertainment, whereas UK and Turkey spend approximately half this amount, with France and Spain between the two.</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123728" y="476672"/>
            <a:ext cx="7020272" cy="4411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200" b="1" dirty="0" smtClean="0">
                <a:latin typeface="Times New Roman" pitchFamily="18" charset="0"/>
                <a:ea typeface="Times New Roman" pitchFamily="18" charset="0"/>
                <a:cs typeface="Times New Roman" pitchFamily="18" charset="0"/>
              </a:rPr>
              <a:t>Answers:</a:t>
            </a:r>
            <a:endParaRPr lang="ru-RU" sz="32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shows </a:t>
            </a:r>
            <a:endPar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it is evident that </a:t>
            </a:r>
            <a:endPar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much less on </a:t>
            </a:r>
            <a:endPar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the largest </a:t>
            </a:r>
            <a:endPar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respectively</a:t>
            </a:r>
            <a:endPar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 quarter on </a:t>
            </a:r>
            <a:endPar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However</a:t>
            </a:r>
            <a:endPar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the remaining </a:t>
            </a:r>
            <a:endPar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while </a:t>
            </a:r>
            <a:endPar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 ranging between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160201"/>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Describing change and making comparison</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Look at the cart and complete the sentences describing the data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p:cNvPicPr/>
          <p:nvPr/>
        </p:nvPicPr>
        <p:blipFill>
          <a:blip r:embed="rId2" cstate="print"/>
          <a:srcRect l="5131" t="41421" r="53982" b="24088"/>
          <a:stretch>
            <a:fillRect/>
          </a:stretch>
        </p:blipFill>
        <p:spPr bwMode="auto">
          <a:xfrm>
            <a:off x="1547664" y="1124744"/>
            <a:ext cx="6048672" cy="3528392"/>
          </a:xfrm>
          <a:prstGeom prst="rect">
            <a:avLst/>
          </a:prstGeom>
          <a:noFill/>
          <a:ln w="9525">
            <a:noFill/>
            <a:miter lim="800000"/>
            <a:headEnd/>
            <a:tailEnd/>
          </a:ln>
        </p:spPr>
      </p:pic>
      <p:sp>
        <p:nvSpPr>
          <p:cNvPr id="20482" name="Rectangle 2"/>
          <p:cNvSpPr>
            <a:spLocks noChangeArrowheads="1"/>
          </p:cNvSpPr>
          <p:nvPr/>
        </p:nvSpPr>
        <p:spPr bwMode="auto">
          <a:xfrm>
            <a:off x="251520" y="4786286"/>
            <a:ext cx="86409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Between 2004 and 2006, costs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_______ dramatically,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________ 50 euros to 100 euros. There was a sharp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________ in profit, which fell from 100 euros to 50 euros over the same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_________. By 2006, costs were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________ as high as profit.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67544" y="1150481"/>
            <a:ext cx="81369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Answers</a:t>
            </a:r>
            <a:r>
              <a:rPr kumimoji="0" lang="en-US" sz="4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a:t>
            </a:r>
            <a:endParaRPr kumimoji="0" lang="ru-RU" sz="4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1200150" marR="0" lvl="1"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increased / rose </a:t>
            </a:r>
            <a:endParaRPr kumimoji="0" lang="ru-RU" sz="4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1200150" marR="0" lvl="1"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from </a:t>
            </a:r>
            <a:endParaRPr kumimoji="0" lang="ru-RU" sz="4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1200150" marR="0" lvl="1"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drop / decrease / fall </a:t>
            </a:r>
            <a:endParaRPr kumimoji="0" lang="ru-RU" sz="4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1200150" marR="0" lvl="1"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period / time span </a:t>
            </a:r>
            <a:endParaRPr kumimoji="0" lang="ru-RU" sz="4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1200150" marR="0" lvl="1"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twice</a:t>
            </a:r>
            <a:endParaRPr kumimoji="0" lang="en-US" sz="4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www.dcielts.net/exercises/rain-chart.png"/>
          <p:cNvPicPr/>
          <p:nvPr/>
        </p:nvPicPr>
        <p:blipFill>
          <a:blip r:embed="rId2" cstate="print"/>
          <a:srcRect/>
          <a:stretch>
            <a:fillRect/>
          </a:stretch>
        </p:blipFill>
        <p:spPr bwMode="auto">
          <a:xfrm>
            <a:off x="1763688" y="1052736"/>
            <a:ext cx="5400600" cy="3600400"/>
          </a:xfrm>
          <a:prstGeom prst="rect">
            <a:avLst/>
          </a:prstGeom>
          <a:noFill/>
          <a:ln w="9525">
            <a:noFill/>
            <a:miter lim="800000"/>
            <a:headEnd/>
            <a:tailEnd/>
          </a:ln>
        </p:spPr>
      </p:pic>
      <p:sp>
        <p:nvSpPr>
          <p:cNvPr id="24577" name="Rectangle 1"/>
          <p:cNvSpPr>
            <a:spLocks noChangeArrowheads="1"/>
          </p:cNvSpPr>
          <p:nvPr/>
        </p:nvSpPr>
        <p:spPr bwMode="auto">
          <a:xfrm>
            <a:off x="467544" y="4765895"/>
            <a:ext cx="867645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lphaLcPeriod"/>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There was a decrease of the amount of rainfall in April.</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Rainfall increased dramatically in July.</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most rain fell in July when it peaked at just over 150 mm.</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amount of rain rose by just over 150 mm in July.</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There was an increase of the amount of rain in February.</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There was a steadily decrease in the amount of rain between February and June.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0" y="260648"/>
            <a:ext cx="9144000" cy="523220"/>
          </a:xfrm>
          <a:prstGeom prst="rect">
            <a:avLst/>
          </a:prstGeom>
        </p:spPr>
        <p:txBody>
          <a:bodyPr wrap="square">
            <a:spAutoFit/>
          </a:bodyPr>
          <a:lstStyle/>
          <a:p>
            <a:pPr algn="ctr"/>
            <a:r>
              <a:rPr lang="en-US" sz="2800" b="1" dirty="0" smtClean="0">
                <a:latin typeface="Times New Roman" pitchFamily="18" charset="0"/>
                <a:cs typeface="Times New Roman" pitchFamily="18" charset="0"/>
              </a:rPr>
              <a:t>Look at this chart and choose the correct sentences.</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79512" y="1124743"/>
          <a:ext cx="8784977" cy="3024337"/>
        </p:xfrm>
        <a:graphic>
          <a:graphicData uri="http://schemas.openxmlformats.org/drawingml/2006/table">
            <a:tbl>
              <a:tblPr/>
              <a:tblGrid>
                <a:gridCol w="2051451"/>
                <a:gridCol w="6733526"/>
              </a:tblGrid>
              <a:tr h="573651">
                <a:tc>
                  <a:txBody>
                    <a:bodyPr/>
                    <a:lstStyle/>
                    <a:p>
                      <a:pPr algn="ctr">
                        <a:lnSpc>
                          <a:spcPct val="115000"/>
                        </a:lnSpc>
                        <a:spcAft>
                          <a:spcPts val="0"/>
                        </a:spcAft>
                      </a:pPr>
                      <a:r>
                        <a:rPr lang="en-US" sz="3200" b="1" dirty="0">
                          <a:solidFill>
                            <a:schemeClr val="tx2">
                              <a:lumMod val="50000"/>
                            </a:schemeClr>
                          </a:solidFill>
                          <a:latin typeface="Times New Roman" pitchFamily="18" charset="0"/>
                          <a:ea typeface="Calibri"/>
                          <a:cs typeface="Times New Roman" pitchFamily="18" charset="0"/>
                        </a:rPr>
                        <a:t>Verbs</a:t>
                      </a:r>
                      <a:endParaRPr lang="ru-RU" sz="3200"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dirty="0">
                          <a:solidFill>
                            <a:schemeClr val="tx2">
                              <a:lumMod val="50000"/>
                            </a:schemeClr>
                          </a:solidFill>
                          <a:latin typeface="Times New Roman" pitchFamily="18" charset="0"/>
                          <a:ea typeface="Calibri"/>
                          <a:cs typeface="Times New Roman" pitchFamily="18" charset="0"/>
                        </a:rPr>
                        <a:t>Examples</a:t>
                      </a:r>
                      <a:endParaRPr lang="ru-RU" sz="3200"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63">
                <a:tc>
                  <a:txBody>
                    <a:bodyPr/>
                    <a:lstStyle/>
                    <a:p>
                      <a:pPr>
                        <a:lnSpc>
                          <a:spcPct val="100000"/>
                        </a:lnSpc>
                        <a:spcAft>
                          <a:spcPts val="0"/>
                        </a:spcAft>
                      </a:pPr>
                      <a:r>
                        <a:rPr lang="en-US" sz="2400" b="1" dirty="0">
                          <a:solidFill>
                            <a:schemeClr val="tx2">
                              <a:lumMod val="50000"/>
                            </a:schemeClr>
                          </a:solidFill>
                          <a:latin typeface="Times New Roman" pitchFamily="18" charset="0"/>
                          <a:ea typeface="Times New Roman"/>
                          <a:cs typeface="Times New Roman" pitchFamily="18" charset="0"/>
                        </a:rPr>
                        <a:t>soar</a:t>
                      </a:r>
                      <a:endParaRPr lang="ru-RU" sz="2400" b="1"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chemeClr val="tx2">
                              <a:lumMod val="50000"/>
                            </a:schemeClr>
                          </a:solidFill>
                          <a:latin typeface="Times New Roman" pitchFamily="18" charset="0"/>
                          <a:ea typeface="Times New Roman"/>
                          <a:cs typeface="Times New Roman" pitchFamily="18" charset="0"/>
                        </a:rPr>
                        <a:t>The price </a:t>
                      </a:r>
                      <a:r>
                        <a:rPr lang="en-US" sz="2400" b="1" dirty="0">
                          <a:solidFill>
                            <a:schemeClr val="tx2">
                              <a:lumMod val="50000"/>
                            </a:schemeClr>
                          </a:solidFill>
                          <a:latin typeface="Times New Roman" pitchFamily="18" charset="0"/>
                          <a:ea typeface="Times New Roman"/>
                          <a:cs typeface="Times New Roman" pitchFamily="18" charset="0"/>
                        </a:rPr>
                        <a:t>soared</a:t>
                      </a:r>
                      <a:r>
                        <a:rPr lang="en-US" sz="2400" dirty="0">
                          <a:solidFill>
                            <a:schemeClr val="tx2">
                              <a:lumMod val="50000"/>
                            </a:schemeClr>
                          </a:solidFill>
                          <a:latin typeface="Times New Roman" pitchFamily="18" charset="0"/>
                          <a:ea typeface="Times New Roman"/>
                          <a:cs typeface="Times New Roman" pitchFamily="18" charset="0"/>
                        </a:rPr>
                        <a:t> in November.</a:t>
                      </a:r>
                      <a:endParaRPr lang="ru-RU" sz="2400"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006">
                <a:tc>
                  <a:txBody>
                    <a:bodyPr/>
                    <a:lstStyle/>
                    <a:p>
                      <a:pPr>
                        <a:lnSpc>
                          <a:spcPct val="100000"/>
                        </a:lnSpc>
                        <a:spcAft>
                          <a:spcPts val="0"/>
                        </a:spcAft>
                      </a:pPr>
                      <a:r>
                        <a:rPr lang="en-US" sz="2400" b="1" dirty="0">
                          <a:solidFill>
                            <a:schemeClr val="tx2">
                              <a:lumMod val="50000"/>
                            </a:schemeClr>
                          </a:solidFill>
                          <a:latin typeface="Times New Roman" pitchFamily="18" charset="0"/>
                          <a:ea typeface="Times New Roman"/>
                          <a:cs typeface="Times New Roman" pitchFamily="18" charset="0"/>
                        </a:rPr>
                        <a:t>rocket</a:t>
                      </a:r>
                      <a:endParaRPr lang="ru-RU" sz="2400" b="1"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chemeClr val="tx2">
                              <a:lumMod val="50000"/>
                            </a:schemeClr>
                          </a:solidFill>
                          <a:latin typeface="Times New Roman" pitchFamily="18" charset="0"/>
                          <a:ea typeface="Times New Roman"/>
                          <a:cs typeface="Times New Roman" pitchFamily="18" charset="0"/>
                        </a:rPr>
                        <a:t>It then </a:t>
                      </a:r>
                      <a:r>
                        <a:rPr lang="en-US" sz="2400" b="1" dirty="0">
                          <a:solidFill>
                            <a:schemeClr val="tx2">
                              <a:lumMod val="50000"/>
                            </a:schemeClr>
                          </a:solidFill>
                          <a:latin typeface="Times New Roman" pitchFamily="18" charset="0"/>
                          <a:ea typeface="Times New Roman"/>
                          <a:cs typeface="Times New Roman" pitchFamily="18" charset="0"/>
                        </a:rPr>
                        <a:t>rocketed</a:t>
                      </a:r>
                      <a:r>
                        <a:rPr lang="en-US" sz="2400" dirty="0">
                          <a:solidFill>
                            <a:schemeClr val="tx2">
                              <a:lumMod val="50000"/>
                            </a:schemeClr>
                          </a:solidFill>
                          <a:latin typeface="Times New Roman" pitchFamily="18" charset="0"/>
                          <a:ea typeface="Times New Roman"/>
                          <a:cs typeface="Times New Roman" pitchFamily="18" charset="0"/>
                        </a:rPr>
                        <a:t> to a high of 75%.</a:t>
                      </a:r>
                      <a:endParaRPr lang="ru-RU" sz="2400"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713">
                <a:tc>
                  <a:txBody>
                    <a:bodyPr/>
                    <a:lstStyle/>
                    <a:p>
                      <a:pPr>
                        <a:lnSpc>
                          <a:spcPct val="100000"/>
                        </a:lnSpc>
                        <a:spcAft>
                          <a:spcPts val="0"/>
                        </a:spcAft>
                      </a:pPr>
                      <a:r>
                        <a:rPr lang="en-US" sz="2400" b="1" dirty="0">
                          <a:solidFill>
                            <a:schemeClr val="tx2">
                              <a:lumMod val="50000"/>
                            </a:schemeClr>
                          </a:solidFill>
                          <a:latin typeface="Times New Roman" pitchFamily="18" charset="0"/>
                          <a:ea typeface="Times New Roman"/>
                          <a:cs typeface="Times New Roman" pitchFamily="18" charset="0"/>
                        </a:rPr>
                        <a:t>leap</a:t>
                      </a:r>
                      <a:endParaRPr lang="ru-RU" sz="2400" b="1"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chemeClr val="tx2">
                              <a:lumMod val="50000"/>
                            </a:schemeClr>
                          </a:solidFill>
                          <a:latin typeface="Times New Roman" pitchFamily="18" charset="0"/>
                          <a:ea typeface="Times New Roman"/>
                          <a:cs typeface="Times New Roman" pitchFamily="18" charset="0"/>
                        </a:rPr>
                        <a:t>This figure </a:t>
                      </a:r>
                      <a:r>
                        <a:rPr lang="en-US" sz="2400" b="1" dirty="0">
                          <a:solidFill>
                            <a:schemeClr val="tx2">
                              <a:lumMod val="50000"/>
                            </a:schemeClr>
                          </a:solidFill>
                          <a:latin typeface="Times New Roman" pitchFamily="18" charset="0"/>
                          <a:ea typeface="Times New Roman"/>
                          <a:cs typeface="Times New Roman" pitchFamily="18" charset="0"/>
                        </a:rPr>
                        <a:t>leapt</a:t>
                      </a:r>
                      <a:r>
                        <a:rPr lang="en-US" sz="2400" dirty="0">
                          <a:solidFill>
                            <a:schemeClr val="tx2">
                              <a:lumMod val="50000"/>
                            </a:schemeClr>
                          </a:solidFill>
                          <a:latin typeface="Times New Roman" pitchFamily="18" charset="0"/>
                          <a:ea typeface="Times New Roman"/>
                          <a:cs typeface="Times New Roman" pitchFamily="18" charset="0"/>
                        </a:rPr>
                        <a:t> to 80,000 by the end of the period.</a:t>
                      </a:r>
                      <a:endParaRPr lang="ru-RU" sz="2400"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nSpc>
                          <a:spcPct val="100000"/>
                        </a:lnSpc>
                        <a:spcAft>
                          <a:spcPts val="0"/>
                        </a:spcAft>
                      </a:pPr>
                      <a:r>
                        <a:rPr lang="en-US" sz="2400" b="1" dirty="0">
                          <a:solidFill>
                            <a:schemeClr val="tx2">
                              <a:lumMod val="50000"/>
                            </a:schemeClr>
                          </a:solidFill>
                          <a:latin typeface="Times New Roman" pitchFamily="18" charset="0"/>
                          <a:ea typeface="Times New Roman"/>
                          <a:cs typeface="Times New Roman" pitchFamily="18" charset="0"/>
                        </a:rPr>
                        <a:t>climb</a:t>
                      </a:r>
                      <a:endParaRPr lang="ru-RU" sz="2400" b="1"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chemeClr val="tx2">
                              <a:lumMod val="50000"/>
                            </a:schemeClr>
                          </a:solidFill>
                          <a:latin typeface="Times New Roman" pitchFamily="18" charset="0"/>
                          <a:ea typeface="Times New Roman"/>
                          <a:cs typeface="Times New Roman" pitchFamily="18" charset="0"/>
                        </a:rPr>
                        <a:t>The number of television sold in 2010 </a:t>
                      </a:r>
                      <a:r>
                        <a:rPr lang="en-US" sz="2400" b="1" dirty="0" smtClean="0">
                          <a:solidFill>
                            <a:schemeClr val="tx2">
                              <a:lumMod val="50000"/>
                            </a:schemeClr>
                          </a:solidFill>
                          <a:latin typeface="Times New Roman" pitchFamily="18" charset="0"/>
                          <a:ea typeface="Times New Roman"/>
                          <a:cs typeface="Times New Roman" pitchFamily="18" charset="0"/>
                        </a:rPr>
                        <a:t>climbed</a:t>
                      </a:r>
                      <a:r>
                        <a:rPr lang="en-US" sz="2400" b="0" dirty="0" smtClean="0">
                          <a:solidFill>
                            <a:schemeClr val="tx2">
                              <a:lumMod val="50000"/>
                            </a:schemeClr>
                          </a:solidFill>
                          <a:latin typeface="Times New Roman" pitchFamily="18" charset="0"/>
                          <a:ea typeface="Times New Roman"/>
                          <a:cs typeface="Times New Roman" pitchFamily="18" charset="0"/>
                        </a:rPr>
                        <a:t>.</a:t>
                      </a:r>
                      <a:endParaRPr lang="ru-RU" sz="2400" b="0"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00000"/>
                        </a:lnSpc>
                        <a:spcAft>
                          <a:spcPts val="0"/>
                        </a:spcAft>
                      </a:pPr>
                      <a:r>
                        <a:rPr lang="en-US" sz="2400" b="1" dirty="0">
                          <a:solidFill>
                            <a:schemeClr val="tx2">
                              <a:lumMod val="50000"/>
                            </a:schemeClr>
                          </a:solidFill>
                          <a:latin typeface="Times New Roman" pitchFamily="18" charset="0"/>
                          <a:ea typeface="Times New Roman"/>
                          <a:cs typeface="Times New Roman" pitchFamily="18" charset="0"/>
                        </a:rPr>
                        <a:t>surge</a:t>
                      </a:r>
                      <a:endParaRPr lang="ru-RU" sz="2400" b="1"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2400" dirty="0">
                          <a:solidFill>
                            <a:schemeClr val="tx2">
                              <a:lumMod val="50000"/>
                            </a:schemeClr>
                          </a:solidFill>
                          <a:latin typeface="Times New Roman" pitchFamily="18" charset="0"/>
                          <a:ea typeface="Times New Roman"/>
                          <a:cs typeface="Times New Roman" pitchFamily="18" charset="0"/>
                        </a:rPr>
                        <a:t>It then </a:t>
                      </a:r>
                      <a:r>
                        <a:rPr lang="en-US" sz="2400" b="1" dirty="0">
                          <a:solidFill>
                            <a:schemeClr val="tx2">
                              <a:lumMod val="50000"/>
                            </a:schemeClr>
                          </a:solidFill>
                          <a:latin typeface="Times New Roman" pitchFamily="18" charset="0"/>
                          <a:ea typeface="Times New Roman"/>
                          <a:cs typeface="Times New Roman" pitchFamily="18" charset="0"/>
                        </a:rPr>
                        <a:t>surged</a:t>
                      </a:r>
                      <a:r>
                        <a:rPr lang="en-US" sz="2400" dirty="0">
                          <a:solidFill>
                            <a:schemeClr val="tx2">
                              <a:lumMod val="50000"/>
                            </a:schemeClr>
                          </a:solidFill>
                          <a:latin typeface="Times New Roman" pitchFamily="18" charset="0"/>
                          <a:ea typeface="Times New Roman"/>
                          <a:cs typeface="Times New Roman" pitchFamily="18" charset="0"/>
                        </a:rPr>
                        <a:t> to a high of 75,000 </a:t>
                      </a:r>
                      <a:r>
                        <a:rPr lang="en-US" sz="2400" dirty="0" smtClean="0">
                          <a:solidFill>
                            <a:schemeClr val="tx2">
                              <a:lumMod val="50000"/>
                            </a:schemeClr>
                          </a:solidFill>
                          <a:latin typeface="Times New Roman" pitchFamily="18" charset="0"/>
                          <a:ea typeface="Times New Roman"/>
                          <a:cs typeface="Times New Roman" pitchFamily="18" charset="0"/>
                        </a:rPr>
                        <a:t>units.</a:t>
                      </a:r>
                      <a:endParaRPr lang="ru-RU" sz="2400"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bl>
          </a:graphicData>
        </a:graphic>
      </p:graphicFrame>
      <p:cxnSp>
        <p:nvCxnSpPr>
          <p:cNvPr id="6" name="Прямая соединительная линия 5"/>
          <p:cNvCxnSpPr/>
          <p:nvPr/>
        </p:nvCxnSpPr>
        <p:spPr>
          <a:xfrm>
            <a:off x="179512" y="4149080"/>
            <a:ext cx="8784976" cy="0"/>
          </a:xfrm>
          <a:prstGeom prst="line">
            <a:avLst/>
          </a:prstGeom>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835696" y="188640"/>
            <a:ext cx="5760640" cy="707886"/>
          </a:xfrm>
          <a:prstGeom prst="rect">
            <a:avLst/>
          </a:prstGeom>
        </p:spPr>
        <p:txBody>
          <a:bodyPr wrap="square">
            <a:spAutoFit/>
          </a:bodyPr>
          <a:lstStyle/>
          <a:p>
            <a:pPr lvl="0" algn="ctr" fontAlgn="base">
              <a:spcBef>
                <a:spcPct val="0"/>
              </a:spcBef>
              <a:spcAft>
                <a:spcPct val="0"/>
              </a:spcAft>
            </a:pPr>
            <a:r>
              <a:rPr lang="en-US" sz="4000" b="1" dirty="0" smtClean="0">
                <a:latin typeface="Times New Roman" pitchFamily="18" charset="0"/>
                <a:ea typeface="Calibri" pitchFamily="34" charset="0"/>
                <a:cs typeface="Times New Roman" pitchFamily="18" charset="0"/>
              </a:rPr>
              <a:t>Up variations</a:t>
            </a:r>
            <a:endParaRPr lang="en-US" sz="4000" b="1" dirty="0" smtClean="0">
              <a:latin typeface="Times New Roman" pitchFamily="18" charset="0"/>
              <a:cs typeface="Times New Roman" pitchFamily="18" charset="0"/>
            </a:endParaRPr>
          </a:p>
        </p:txBody>
      </p:sp>
      <p:sp>
        <p:nvSpPr>
          <p:cNvPr id="43012" name="Rectangle 4"/>
          <p:cNvSpPr>
            <a:spLocks noChangeArrowheads="1"/>
          </p:cNvSpPr>
          <p:nvPr/>
        </p:nvSpPr>
        <p:spPr bwMode="auto">
          <a:xfrm>
            <a:off x="251520" y="4143644"/>
            <a:ext cx="871296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lang="en-US" sz="2000" b="1" dirty="0" smtClean="0">
                <a:latin typeface="Times New Roman" pitchFamily="18" charset="0"/>
                <a:ea typeface="Calibri" pitchFamily="34" charset="0"/>
                <a:cs typeface="Times New Roman" pitchFamily="18" charset="0"/>
              </a:rPr>
              <a:t>Notes</a:t>
            </a:r>
            <a:r>
              <a:rPr lang="en-US" sz="2000" dirty="0" smtClean="0">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“Soar “and “rocket” are both very strong words that describe large rises.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“Rocket” is more sudden. You probably do not need to qualify these verbs with adverbs.</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“Leap” shows a large and sudden rise. Again, you probably do not need to qualify it with an adverb.</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“Climb” is a relatively neutral verb that can be used with the adverbs below.</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www.ieltsbuddy.com/images/xielts-cement-production-process.jpg.pagespeed.ic.okfl5pOBDN.jpg"/>
          <p:cNvPicPr/>
          <p:nvPr/>
        </p:nvPicPr>
        <p:blipFill>
          <a:blip r:embed="rId2" cstate="print"/>
          <a:srcRect/>
          <a:stretch>
            <a:fillRect/>
          </a:stretch>
        </p:blipFill>
        <p:spPr bwMode="auto">
          <a:xfrm>
            <a:off x="251520" y="188640"/>
            <a:ext cx="4176464" cy="2975669"/>
          </a:xfrm>
          <a:prstGeom prst="rect">
            <a:avLst/>
          </a:prstGeom>
          <a:noFill/>
          <a:ln w="9525">
            <a:noFill/>
            <a:miter lim="800000"/>
            <a:headEnd/>
            <a:tailEnd/>
          </a:ln>
        </p:spPr>
      </p:pic>
      <p:sp>
        <p:nvSpPr>
          <p:cNvPr id="26625" name="Rectangle 1"/>
          <p:cNvSpPr>
            <a:spLocks noChangeArrowheads="1"/>
          </p:cNvSpPr>
          <p:nvPr/>
        </p:nvSpPr>
        <p:spPr bwMode="auto">
          <a:xfrm>
            <a:off x="0" y="3106658"/>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0425" algn="l"/>
              </a:tabLst>
            </a:pPr>
            <a:r>
              <a:rPr kumimoji="0" lang="ru-RU" sz="20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The diagrams explain the processes of producing cement and concrete. Overall, there are five stages for making the cement and one for the concrete. The cement must</a:t>
            </a:r>
            <a:r>
              <a:rPr kumimoji="0" lang="en-US" sz="20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(1. to make)</a:t>
            </a:r>
            <a:r>
              <a:rPr kumimoji="0" lang="en-US" sz="20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first, as it </a:t>
            </a:r>
            <a:r>
              <a:rPr kumimoji="0" lang="en-US" sz="20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(2. to use)</a:t>
            </a:r>
            <a:r>
              <a:rPr kumimoji="0" lang="en-US" sz="20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to make the concrete. To make cement, firstly limestone and clay </a:t>
            </a:r>
            <a:r>
              <a:rPr kumimoji="0" lang="en-US" sz="20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(3. to feed)</a:t>
            </a:r>
            <a:r>
              <a:rPr kumimoji="0" lang="en-US" sz="20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into two rollers which</a:t>
            </a:r>
            <a:r>
              <a:rPr kumimoji="0" lang="en-US" sz="20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(4. to crush)</a:t>
            </a:r>
            <a:r>
              <a:rPr kumimoji="0" lang="en-US" sz="20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them up into a powder. This power </a:t>
            </a:r>
            <a:r>
              <a:rPr kumimoji="0" lang="en-US" sz="20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(5. to mix + then)</a:t>
            </a:r>
            <a:r>
              <a:rPr kumimoji="0" lang="en-US" sz="20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____ together, before </a:t>
            </a:r>
            <a:r>
              <a:rPr kumimoji="0" lang="en-US" sz="20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(6. to travel)</a:t>
            </a:r>
            <a:r>
              <a:rPr kumimoji="0" lang="en-US" sz="20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____ down a tube and into a rotating heater. The heat comes up from the bottom as the heater rotates, and once the power is ready, it </a:t>
            </a:r>
            <a:r>
              <a:rPr kumimoji="0" lang="en-US" sz="20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(7. to emerge)</a:t>
            </a:r>
            <a:r>
              <a:rPr kumimoji="0" lang="en-US" sz="20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____ from this machine onto a conveyor belt where it </a:t>
            </a:r>
            <a:r>
              <a:rPr kumimoji="0" lang="en-US" sz="20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(8. to grind + then)</a:t>
            </a:r>
            <a:r>
              <a:rPr kumimoji="0" lang="en-US" sz="20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into the cement. Finally it </a:t>
            </a:r>
            <a:r>
              <a:rPr kumimoji="0" lang="en-US" sz="20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(9. to separate)</a:t>
            </a:r>
            <a:r>
              <a:rPr kumimoji="0" lang="en-US" sz="20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into bags. This cement is then used to produce the concrete. To do this, there is a mixture of 15 per cent cement, 10 per cent water, 25 per cent sand and 50 per cent gravel. These </a:t>
            </a:r>
            <a:r>
              <a:rPr kumimoji="0" lang="en-US" sz="20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(10. to place)</a:t>
            </a:r>
            <a:r>
              <a:rPr kumimoji="0" lang="en-US" sz="20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___ into a concrete mixer, which spins in order to form the concrete.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626" name="Rectangle 2"/>
          <p:cNvSpPr>
            <a:spLocks noChangeArrowheads="1"/>
          </p:cNvSpPr>
          <p:nvPr/>
        </p:nvSpPr>
        <p:spPr bwMode="auto">
          <a:xfrm>
            <a:off x="4572000" y="1167001"/>
            <a:ext cx="381642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Put the verbs into correct form</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835696" y="509475"/>
            <a:ext cx="432048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Answers:</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800" b="0"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be made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ru-RU" sz="2800" b="0"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is used</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800" b="0"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are fed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800" b="0"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crush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800" b="0"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is then mixed</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800" b="0"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travelling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800" b="0"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emerges</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800" b="0"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is then ground</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ru-RU" sz="2800" b="0"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is separated</a:t>
            </a:r>
            <a:endParaRPr kumimoji="0" lang="en-US" sz="2800" b="0"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800" b="0"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are placed</a:t>
            </a:r>
            <a:r>
              <a:rPr kumimoji="0" lang="en-US" sz="1100" b="0" i="0" u="none" strike="noStrike" cap="none" normalizeH="0" baseline="0" dirty="0" smtClean="0">
                <a:ln>
                  <a:noFill/>
                </a:ln>
                <a:solidFill>
                  <a:srgbClr val="424242"/>
                </a:solidFill>
                <a:effectLst/>
                <a:latin typeface="Arial"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69985"/>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Pie Chart Quiz</a:t>
            </a:r>
            <a:endParaRPr kumimoji="0" lang="ru-RU" sz="32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5" name="Рисунок 4" descr="https://www.ieltsbuddy.com/images/xielts-pie-chart-migration.jpg.pagespeed.ic.tubu4srJWD.jpg"/>
          <p:cNvPicPr/>
          <p:nvPr/>
        </p:nvPicPr>
        <p:blipFill>
          <a:blip r:embed="rId2" cstate="print"/>
          <a:srcRect b="5466"/>
          <a:stretch>
            <a:fillRect/>
          </a:stretch>
        </p:blipFill>
        <p:spPr bwMode="auto">
          <a:xfrm>
            <a:off x="2051720" y="1124744"/>
            <a:ext cx="5372100" cy="2800350"/>
          </a:xfrm>
          <a:prstGeom prst="rect">
            <a:avLst/>
          </a:prstGeom>
          <a:noFill/>
          <a:ln w="9525">
            <a:noFill/>
            <a:miter lim="800000"/>
            <a:headEnd/>
            <a:tailEnd/>
          </a:ln>
        </p:spPr>
      </p:pic>
      <p:sp>
        <p:nvSpPr>
          <p:cNvPr id="1026" name="Rectangle 2"/>
          <p:cNvSpPr>
            <a:spLocks noChangeArrowheads="1"/>
          </p:cNvSpPr>
          <p:nvPr/>
        </p:nvSpPr>
        <p:spPr bwMode="auto">
          <a:xfrm>
            <a:off x="251520" y="4149080"/>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ru-RU" sz="20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1</a:t>
            </a:r>
            <a:r>
              <a:rPr kumimoji="0" lang="ru-RU"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What is the best way to organize your answer?</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a:t>
            </a:r>
            <a:r>
              <a:rPr lang="ru-RU" sz="2000" b="1" dirty="0" smtClean="0">
                <a:solidFill>
                  <a:schemeClr val="tx2">
                    <a:lumMod val="50000"/>
                  </a:schemeClr>
                </a:solidFill>
                <a:latin typeface="Times New Roman" pitchFamily="18" charset="0"/>
                <a:ea typeface="Times New Roman" pitchFamily="18" charset="0"/>
                <a:cs typeface="Times New Roman" pitchFamily="18" charset="0"/>
              </a:rPr>
              <a:t>а</a:t>
            </a:r>
            <a:r>
              <a:rPr lang="ru-RU" sz="2000" dirty="0" smtClean="0">
                <a:solidFill>
                  <a:schemeClr val="tx2">
                    <a:lumMod val="50000"/>
                  </a:schemeClr>
                </a:solidFill>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Write one paragraph about immigration and one about emigration</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a:t>
            </a:r>
            <a:r>
              <a:rPr lang="ru-RU" sz="2000" b="1" dirty="0" smtClean="0">
                <a:solidFill>
                  <a:schemeClr val="tx2">
                    <a:lumMod val="50000"/>
                  </a:schemeClr>
                </a:solidFill>
                <a:latin typeface="Times New Roman" pitchFamily="18" charset="0"/>
                <a:ea typeface="Times New Roman" pitchFamily="18" charset="0"/>
                <a:cs typeface="Times New Roman" pitchFamily="18" charset="0"/>
              </a:rPr>
              <a:t>в</a:t>
            </a:r>
            <a:r>
              <a:rPr lang="ru-RU" sz="2000" dirty="0" smtClean="0">
                <a:solidFill>
                  <a:schemeClr val="tx2">
                    <a:lumMod val="50000"/>
                  </a:schemeClr>
                </a:solidFill>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Write about the pie charts together, comparing each of the reasons</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sz="20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2</a:t>
            </a:r>
            <a:r>
              <a:rPr kumimoji="0" lang="ru-RU"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What tense should you use to write about the pie chart?</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а</a:t>
            </a:r>
            <a:r>
              <a:rPr kumimoji="0" lang="ru-RU"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Past  </a:t>
            </a:r>
            <a:r>
              <a:rPr kumimoji="0" lang="ru-RU" sz="20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a:t>
            </a:r>
            <a:r>
              <a:rPr lang="ru-RU" sz="2000" b="1" dirty="0" smtClean="0">
                <a:solidFill>
                  <a:schemeClr val="tx2">
                    <a:lumMod val="50000"/>
                  </a:schemeClr>
                </a:solidFill>
                <a:latin typeface="Times New Roman" pitchFamily="18" charset="0"/>
                <a:ea typeface="Times New Roman" pitchFamily="18" charset="0"/>
                <a:cs typeface="Times New Roman" pitchFamily="18" charset="0"/>
              </a:rPr>
              <a:t>в</a:t>
            </a:r>
            <a:r>
              <a:rPr lang="ru-RU" sz="2000" dirty="0" smtClean="0">
                <a:solidFill>
                  <a:schemeClr val="tx2">
                    <a:lumMod val="50000"/>
                  </a:schemeClr>
                </a:solidFill>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Present</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sz="20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3</a:t>
            </a:r>
            <a:r>
              <a:rPr kumimoji="0" lang="ru-RU"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Can you talk about ‘increases’ and ‘decreases’ when describing the information?</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а</a:t>
            </a:r>
            <a:r>
              <a:rPr kumimoji="0" lang="ru-RU"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Yes    	</a:t>
            </a:r>
            <a:r>
              <a:rPr kumimoji="0" lang="ru-RU" sz="20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в</a:t>
            </a:r>
            <a:r>
              <a:rPr kumimoji="0" lang="ru-RU"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No</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l="3688" t="17094" r="54303" b="13390"/>
          <a:stretch>
            <a:fillRect/>
          </a:stretch>
        </p:blipFill>
        <p:spPr bwMode="auto">
          <a:xfrm>
            <a:off x="323528" y="1124744"/>
            <a:ext cx="5292080" cy="4869160"/>
          </a:xfrm>
          <a:prstGeom prst="rect">
            <a:avLst/>
          </a:prstGeom>
          <a:noFill/>
          <a:ln w="9525">
            <a:noFill/>
            <a:miter lim="800000"/>
            <a:headEnd/>
            <a:tailEnd/>
          </a:ln>
        </p:spPr>
      </p:pic>
      <p:sp>
        <p:nvSpPr>
          <p:cNvPr id="22529" name="Rectangle 1"/>
          <p:cNvSpPr>
            <a:spLocks noChangeArrowheads="1"/>
          </p:cNvSpPr>
          <p:nvPr/>
        </p:nvSpPr>
        <p:spPr bwMode="auto">
          <a:xfrm>
            <a:off x="5724128" y="1135559"/>
            <a:ext cx="341987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the line graph, what is the main difference between winter and summer usage?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What similarities are there throughout the day at the two times of the year?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What uses more electricity in the home than anything else?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What is the connection between the data in the two graphs?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0" y="224399"/>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ctr"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Analyse these two graphs and answer the questions</a:t>
            </a:r>
            <a:endParaRPr kumimoji="0" lang="en-US" sz="3000" b="1" i="0" u="none" strike="noStrike" cap="none" normalizeH="0" baseline="0" dirty="0" smtClean="0">
              <a:ln>
                <a:noFill/>
              </a:ln>
              <a:solidFill>
                <a:schemeClr val="accent5">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83568" y="1166643"/>
            <a:ext cx="777686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Answers</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Winter usage is much higher.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Energy consumption follows a similar pattern throughout the day and peaks at about the same time.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Heating and hot water.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More energy is used in the winter because of the need for heating at that time of the year.</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301103"/>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The Quality of Life in F</a:t>
            </a:r>
            <a:r>
              <a:rPr lang="en-US" sz="3200" b="1" dirty="0" smtClean="0">
                <a:solidFill>
                  <a:schemeClr val="tx1">
                    <a:lumMod val="95000"/>
                    <a:lumOff val="5000"/>
                  </a:schemeClr>
                </a:solidFill>
                <a:latin typeface="Times New Roman" pitchFamily="18" charset="0"/>
                <a:ea typeface="Times New Roman" pitchFamily="18" charset="0"/>
                <a:cs typeface="Times New Roman" pitchFamily="18" charset="0"/>
              </a:rPr>
              <a:t>ive</a:t>
            </a:r>
            <a:r>
              <a:rPr kumimoji="0" lang="en-US" sz="3200" b="1"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Countries</a:t>
            </a:r>
            <a:endParaRPr kumimoji="0" lang="en-US" sz="32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323528" y="1052737"/>
          <a:ext cx="8496943" cy="2827732"/>
        </p:xfrm>
        <a:graphic>
          <a:graphicData uri="http://schemas.openxmlformats.org/drawingml/2006/table">
            <a:tbl>
              <a:tblPr/>
              <a:tblGrid>
                <a:gridCol w="1699211"/>
                <a:gridCol w="1699211"/>
                <a:gridCol w="1699211"/>
                <a:gridCol w="1699211"/>
                <a:gridCol w="1700099"/>
              </a:tblGrid>
              <a:tr h="1224135">
                <a:tc>
                  <a:txBody>
                    <a:bodyPr/>
                    <a:lstStyle/>
                    <a:p>
                      <a:pPr>
                        <a:lnSpc>
                          <a:spcPct val="100000"/>
                        </a:lnSpc>
                        <a:spcBef>
                          <a:spcPts val="0"/>
                        </a:spcBef>
                        <a:spcAft>
                          <a:spcPts val="0"/>
                        </a:spcAft>
                      </a:pPr>
                      <a:endParaRPr lang="en-US" sz="2000" b="1" dirty="0" smtClean="0">
                        <a:solidFill>
                          <a:schemeClr val="tx1">
                            <a:lumMod val="95000"/>
                            <a:lumOff val="5000"/>
                          </a:schemeClr>
                        </a:solidFill>
                        <a:latin typeface="Times New Roman"/>
                        <a:ea typeface="Times New Roman"/>
                        <a:cs typeface="Times New Roman"/>
                      </a:endParaRPr>
                    </a:p>
                    <a:p>
                      <a:pPr>
                        <a:lnSpc>
                          <a:spcPct val="100000"/>
                        </a:lnSpc>
                        <a:spcBef>
                          <a:spcPts val="0"/>
                        </a:spcBef>
                        <a:spcAft>
                          <a:spcPts val="0"/>
                        </a:spcAft>
                      </a:pPr>
                      <a:r>
                        <a:rPr lang="en-US" sz="2000" b="1" dirty="0" smtClean="0">
                          <a:solidFill>
                            <a:schemeClr val="tx1">
                              <a:lumMod val="95000"/>
                              <a:lumOff val="5000"/>
                            </a:schemeClr>
                          </a:solidFill>
                          <a:latin typeface="Times New Roman"/>
                          <a:ea typeface="Times New Roman"/>
                          <a:cs typeface="Times New Roman"/>
                        </a:rPr>
                        <a:t>     </a:t>
                      </a:r>
                      <a:r>
                        <a:rPr lang="ru-RU" sz="2000" b="1" dirty="0" smtClean="0">
                          <a:solidFill>
                            <a:schemeClr val="tx1">
                              <a:lumMod val="95000"/>
                              <a:lumOff val="5000"/>
                            </a:schemeClr>
                          </a:solidFill>
                          <a:latin typeface="Times New Roman"/>
                          <a:ea typeface="Times New Roman"/>
                          <a:cs typeface="Times New Roman"/>
                        </a:rPr>
                        <a:t>Country</a:t>
                      </a:r>
                      <a:endParaRPr lang="ru-RU" sz="20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US" sz="2000" b="1" dirty="0">
                          <a:solidFill>
                            <a:schemeClr val="tx1">
                              <a:lumMod val="95000"/>
                              <a:lumOff val="5000"/>
                            </a:schemeClr>
                          </a:solidFill>
                          <a:latin typeface="Times New Roman"/>
                          <a:ea typeface="Times New Roman"/>
                          <a:cs typeface="Times New Roman"/>
                        </a:rPr>
                        <a:t>GNP per head (1982: US dollars)</a:t>
                      </a:r>
                      <a:endParaRPr lang="ru-RU" sz="20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US" sz="2000" b="1" dirty="0">
                          <a:solidFill>
                            <a:schemeClr val="tx1">
                              <a:lumMod val="95000"/>
                              <a:lumOff val="5000"/>
                            </a:schemeClr>
                          </a:solidFill>
                          <a:latin typeface="Times New Roman"/>
                          <a:ea typeface="Times New Roman"/>
                          <a:cs typeface="Times New Roman"/>
                        </a:rPr>
                        <a:t>Daily calorie supply per head</a:t>
                      </a:r>
                      <a:endParaRPr lang="ru-RU" sz="20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US" sz="2000" b="1" dirty="0">
                          <a:solidFill>
                            <a:schemeClr val="tx1">
                              <a:lumMod val="95000"/>
                              <a:lumOff val="5000"/>
                            </a:schemeClr>
                          </a:solidFill>
                          <a:latin typeface="Times New Roman"/>
                          <a:ea typeface="Times New Roman"/>
                          <a:cs typeface="Times New Roman"/>
                        </a:rPr>
                        <a:t>Life expectancy at birth (years)</a:t>
                      </a:r>
                      <a:endParaRPr lang="ru-RU" sz="20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US" sz="2000" b="1" dirty="0">
                          <a:solidFill>
                            <a:schemeClr val="tx1">
                              <a:lumMod val="95000"/>
                              <a:lumOff val="5000"/>
                            </a:schemeClr>
                          </a:solidFill>
                          <a:latin typeface="Times New Roman"/>
                          <a:ea typeface="Times New Roman"/>
                          <a:cs typeface="Times New Roman"/>
                        </a:rPr>
                        <a:t>Infant mortality  </a:t>
                      </a:r>
                      <a:endParaRPr lang="en-US" sz="2000" b="1" dirty="0" smtClean="0">
                        <a:solidFill>
                          <a:schemeClr val="tx1">
                            <a:lumMod val="95000"/>
                            <a:lumOff val="5000"/>
                          </a:schemeClr>
                        </a:solidFill>
                        <a:latin typeface="Times New Roman"/>
                        <a:ea typeface="Times New Roman"/>
                        <a:cs typeface="Times New Roman"/>
                      </a:endParaRPr>
                    </a:p>
                    <a:p>
                      <a:pPr algn="ctr">
                        <a:lnSpc>
                          <a:spcPct val="100000"/>
                        </a:lnSpc>
                        <a:spcBef>
                          <a:spcPts val="0"/>
                        </a:spcBef>
                        <a:spcAft>
                          <a:spcPts val="0"/>
                        </a:spcAft>
                      </a:pPr>
                      <a:r>
                        <a:rPr lang="en-US" sz="2000" b="1" dirty="0" smtClean="0">
                          <a:solidFill>
                            <a:schemeClr val="tx1">
                              <a:lumMod val="95000"/>
                              <a:lumOff val="5000"/>
                            </a:schemeClr>
                          </a:solidFill>
                          <a:latin typeface="Times New Roman"/>
                          <a:ea typeface="Times New Roman"/>
                          <a:cs typeface="Times New Roman"/>
                        </a:rPr>
                        <a:t>(</a:t>
                      </a:r>
                      <a:r>
                        <a:rPr lang="en-US" sz="2000" b="1" dirty="0">
                          <a:solidFill>
                            <a:schemeClr val="tx1">
                              <a:lumMod val="95000"/>
                              <a:lumOff val="5000"/>
                            </a:schemeClr>
                          </a:solidFill>
                          <a:latin typeface="Times New Roman"/>
                          <a:ea typeface="Times New Roman"/>
                          <a:cs typeface="Times New Roman"/>
                        </a:rPr>
                        <a:t>per 1000 live births)</a:t>
                      </a:r>
                      <a:endParaRPr lang="ru-RU" sz="20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3597">
                <a:tc>
                  <a:txBody>
                    <a:bodyPr/>
                    <a:lstStyle/>
                    <a:p>
                      <a:pPr>
                        <a:lnSpc>
                          <a:spcPct val="100000"/>
                        </a:lnSpc>
                        <a:spcBef>
                          <a:spcPts val="0"/>
                        </a:spcBef>
                        <a:spcAft>
                          <a:spcPts val="0"/>
                        </a:spcAft>
                      </a:pPr>
                      <a:r>
                        <a:rPr lang="en-US" sz="2000" b="1" dirty="0">
                          <a:solidFill>
                            <a:schemeClr val="tx1">
                              <a:lumMod val="95000"/>
                              <a:lumOff val="5000"/>
                            </a:schemeClr>
                          </a:solidFill>
                          <a:latin typeface="Times New Roman"/>
                          <a:ea typeface="Times New Roman"/>
                          <a:cs typeface="Times New Roman"/>
                        </a:rPr>
                        <a:t>Bangladesh</a:t>
                      </a:r>
                      <a:r>
                        <a:rPr lang="en-US" sz="2000" dirty="0">
                          <a:solidFill>
                            <a:schemeClr val="tx1">
                              <a:lumMod val="95000"/>
                              <a:lumOff val="5000"/>
                            </a:schemeClr>
                          </a:solidFill>
                          <a:latin typeface="Times New Roman"/>
                          <a:ea typeface="Times New Roman"/>
                          <a:cs typeface="Times New Roman"/>
                        </a:rPr>
                        <a:t/>
                      </a:r>
                      <a:br>
                        <a:rPr lang="en-US" sz="2000" dirty="0">
                          <a:solidFill>
                            <a:schemeClr val="tx1">
                              <a:lumMod val="95000"/>
                              <a:lumOff val="5000"/>
                            </a:schemeClr>
                          </a:solidFill>
                          <a:latin typeface="Times New Roman"/>
                          <a:ea typeface="Times New Roman"/>
                          <a:cs typeface="Times New Roman"/>
                        </a:rPr>
                      </a:br>
                      <a:r>
                        <a:rPr lang="en-US" sz="2000" b="1" dirty="0">
                          <a:solidFill>
                            <a:schemeClr val="tx1">
                              <a:lumMod val="95000"/>
                              <a:lumOff val="5000"/>
                            </a:schemeClr>
                          </a:solidFill>
                          <a:latin typeface="Times New Roman"/>
                          <a:ea typeface="Times New Roman"/>
                          <a:cs typeface="Times New Roman"/>
                        </a:rPr>
                        <a:t>Bolivia</a:t>
                      </a:r>
                      <a:r>
                        <a:rPr lang="en-US" sz="2000" dirty="0">
                          <a:solidFill>
                            <a:schemeClr val="tx1">
                              <a:lumMod val="95000"/>
                              <a:lumOff val="5000"/>
                            </a:schemeClr>
                          </a:solidFill>
                          <a:latin typeface="Times New Roman"/>
                          <a:ea typeface="Times New Roman"/>
                          <a:cs typeface="Times New Roman"/>
                        </a:rPr>
                        <a:t/>
                      </a:r>
                      <a:br>
                        <a:rPr lang="en-US" sz="2000" dirty="0">
                          <a:solidFill>
                            <a:schemeClr val="tx1">
                              <a:lumMod val="95000"/>
                              <a:lumOff val="5000"/>
                            </a:schemeClr>
                          </a:solidFill>
                          <a:latin typeface="Times New Roman"/>
                          <a:ea typeface="Times New Roman"/>
                          <a:cs typeface="Times New Roman"/>
                        </a:rPr>
                      </a:br>
                      <a:r>
                        <a:rPr lang="en-US" sz="2000" b="1" dirty="0">
                          <a:solidFill>
                            <a:schemeClr val="tx1">
                              <a:lumMod val="95000"/>
                              <a:lumOff val="5000"/>
                            </a:schemeClr>
                          </a:solidFill>
                          <a:latin typeface="Times New Roman"/>
                          <a:ea typeface="Times New Roman"/>
                          <a:cs typeface="Times New Roman"/>
                        </a:rPr>
                        <a:t>Egypt</a:t>
                      </a:r>
                      <a:r>
                        <a:rPr lang="en-US" sz="2000" dirty="0">
                          <a:solidFill>
                            <a:schemeClr val="tx1">
                              <a:lumMod val="95000"/>
                              <a:lumOff val="5000"/>
                            </a:schemeClr>
                          </a:solidFill>
                          <a:latin typeface="Times New Roman"/>
                          <a:ea typeface="Times New Roman"/>
                          <a:cs typeface="Times New Roman"/>
                        </a:rPr>
                        <a:t/>
                      </a:r>
                      <a:br>
                        <a:rPr lang="en-US" sz="2000" dirty="0">
                          <a:solidFill>
                            <a:schemeClr val="tx1">
                              <a:lumMod val="95000"/>
                              <a:lumOff val="5000"/>
                            </a:schemeClr>
                          </a:solidFill>
                          <a:latin typeface="Times New Roman"/>
                          <a:ea typeface="Times New Roman"/>
                          <a:cs typeface="Times New Roman"/>
                        </a:rPr>
                      </a:br>
                      <a:r>
                        <a:rPr lang="en-US" sz="2000" b="1" dirty="0">
                          <a:solidFill>
                            <a:schemeClr val="tx1">
                              <a:lumMod val="95000"/>
                              <a:lumOff val="5000"/>
                            </a:schemeClr>
                          </a:solidFill>
                          <a:latin typeface="Times New Roman"/>
                          <a:ea typeface="Times New Roman"/>
                          <a:cs typeface="Times New Roman"/>
                        </a:rPr>
                        <a:t>Indonesia</a:t>
                      </a:r>
                      <a:r>
                        <a:rPr lang="en-US" sz="2000" dirty="0">
                          <a:solidFill>
                            <a:schemeClr val="tx1">
                              <a:lumMod val="95000"/>
                              <a:lumOff val="5000"/>
                            </a:schemeClr>
                          </a:solidFill>
                          <a:latin typeface="Times New Roman"/>
                          <a:ea typeface="Times New Roman"/>
                          <a:cs typeface="Times New Roman"/>
                        </a:rPr>
                        <a:t/>
                      </a:r>
                      <a:br>
                        <a:rPr lang="en-US" sz="2000" dirty="0">
                          <a:solidFill>
                            <a:schemeClr val="tx1">
                              <a:lumMod val="95000"/>
                              <a:lumOff val="5000"/>
                            </a:schemeClr>
                          </a:solidFill>
                          <a:latin typeface="Times New Roman"/>
                          <a:ea typeface="Times New Roman"/>
                          <a:cs typeface="Times New Roman"/>
                        </a:rPr>
                      </a:br>
                      <a:r>
                        <a:rPr lang="en-US" sz="2000" b="1" dirty="0">
                          <a:solidFill>
                            <a:schemeClr val="tx1">
                              <a:lumMod val="95000"/>
                              <a:lumOff val="5000"/>
                            </a:schemeClr>
                          </a:solidFill>
                          <a:latin typeface="Times New Roman"/>
                          <a:ea typeface="Times New Roman"/>
                          <a:cs typeface="Times New Roman"/>
                        </a:rPr>
                        <a:t>USA</a:t>
                      </a:r>
                      <a:endParaRPr lang="ru-RU" sz="20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000" dirty="0">
                          <a:solidFill>
                            <a:schemeClr val="tx1">
                              <a:lumMod val="95000"/>
                              <a:lumOff val="5000"/>
                            </a:schemeClr>
                          </a:solidFill>
                          <a:latin typeface="Times New Roman"/>
                          <a:ea typeface="Times New Roman"/>
                          <a:cs typeface="Times New Roman"/>
                        </a:rPr>
                        <a:t>140</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570</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690</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580</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13160</a:t>
                      </a:r>
                      <a:endParaRPr lang="ru-RU" sz="20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000" dirty="0">
                          <a:solidFill>
                            <a:schemeClr val="tx1">
                              <a:lumMod val="95000"/>
                              <a:lumOff val="5000"/>
                            </a:schemeClr>
                          </a:solidFill>
                          <a:latin typeface="Times New Roman"/>
                          <a:ea typeface="Times New Roman"/>
                          <a:cs typeface="Times New Roman"/>
                        </a:rPr>
                        <a:t>1877</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2086</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2950</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2296</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3653</a:t>
                      </a:r>
                      <a:endParaRPr lang="ru-RU" sz="20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000" dirty="0">
                          <a:solidFill>
                            <a:schemeClr val="tx1">
                              <a:lumMod val="95000"/>
                              <a:lumOff val="5000"/>
                            </a:schemeClr>
                          </a:solidFill>
                          <a:latin typeface="Times New Roman"/>
                          <a:ea typeface="Times New Roman"/>
                          <a:cs typeface="Times New Roman"/>
                        </a:rPr>
                        <a:t>40</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50</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56</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49</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74</a:t>
                      </a:r>
                      <a:endParaRPr lang="ru-RU" sz="20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000" dirty="0">
                          <a:solidFill>
                            <a:schemeClr val="tx1">
                              <a:lumMod val="95000"/>
                              <a:lumOff val="5000"/>
                            </a:schemeClr>
                          </a:solidFill>
                          <a:latin typeface="Times New Roman"/>
                          <a:ea typeface="Times New Roman"/>
                          <a:cs typeface="Times New Roman"/>
                        </a:rPr>
                        <a:t>132</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124</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97</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87</a:t>
                      </a:r>
                      <a:br>
                        <a:rPr lang="ru-RU" sz="2000" dirty="0">
                          <a:solidFill>
                            <a:schemeClr val="tx1">
                              <a:lumMod val="95000"/>
                              <a:lumOff val="5000"/>
                            </a:schemeClr>
                          </a:solidFill>
                          <a:latin typeface="Times New Roman"/>
                          <a:ea typeface="Times New Roman"/>
                          <a:cs typeface="Times New Roman"/>
                        </a:rPr>
                      </a:br>
                      <a:r>
                        <a:rPr lang="ru-RU" sz="2000" dirty="0">
                          <a:solidFill>
                            <a:schemeClr val="tx1">
                              <a:lumMod val="95000"/>
                              <a:lumOff val="5000"/>
                            </a:schemeClr>
                          </a:solidFill>
                          <a:latin typeface="Times New Roman"/>
                          <a:ea typeface="Times New Roman"/>
                          <a:cs typeface="Times New Roman"/>
                        </a:rPr>
                        <a:t>12</a:t>
                      </a:r>
                      <a:endParaRPr lang="ru-RU" sz="20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770" name="Rectangle 2"/>
          <p:cNvSpPr>
            <a:spLocks noChangeArrowheads="1"/>
          </p:cNvSpPr>
          <p:nvPr/>
        </p:nvSpPr>
        <p:spPr bwMode="auto">
          <a:xfrm>
            <a:off x="395536" y="3789184"/>
            <a:ext cx="828092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tab pos="457200" algn="l"/>
              </a:tabLst>
            </a:pPr>
            <a:r>
              <a:rPr kumimoji="0" lang="en-US" sz="2000" b="0"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What is the table measuring?</a:t>
            </a:r>
            <a:endParaRPr kumimoji="0" lang="ru-RU" sz="20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457200" lvl="0" indent="-457200" eaLnBrk="0" fontAlgn="base" hangingPunct="0">
              <a:spcBef>
                <a:spcPct val="0"/>
              </a:spcBef>
              <a:spcAft>
                <a:spcPct val="0"/>
              </a:spcAft>
              <a:buFont typeface="+mj-lt"/>
              <a:buAutoNum type="arabicPeriod"/>
              <a:tabLst>
                <a:tab pos="457200" algn="l"/>
              </a:tabLst>
            </a:pPr>
            <a:r>
              <a:rPr kumimoji="0" lang="en-US" sz="2000" b="0"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What type of language do you need to use (Change? </a:t>
            </a:r>
            <a:r>
              <a:rPr kumimoji="0" lang="ru-RU" sz="2000" b="0"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Comparing and </a:t>
            </a:r>
            <a:r>
              <a:rPr lang="en-US" sz="2000" dirty="0" smtClean="0">
                <a:solidFill>
                  <a:schemeClr val="tx1">
                    <a:lumMod val="95000"/>
                    <a:lumOff val="5000"/>
                  </a:schemeClr>
                </a:solidFill>
                <a:latin typeface="Times New Roman" pitchFamily="18" charset="0"/>
                <a:ea typeface="Times New Roman" pitchFamily="18" charset="0"/>
                <a:cs typeface="Times New Roman" pitchFamily="18" charset="0"/>
              </a:rPr>
              <a:t>contrasting</a:t>
            </a:r>
            <a:r>
              <a:rPr kumimoji="0" lang="ru-RU" sz="2000" b="0"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000" b="0"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What tense would you use?</a:t>
            </a:r>
            <a:endParaRPr kumimoji="0" lang="ru-RU" sz="20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000" b="0"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Which country has the best quality of life and which has the worst?</a:t>
            </a:r>
            <a:endParaRPr kumimoji="0" lang="ru-RU" sz="20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000" b="0"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What information could you use for an overview / conclusion?</a:t>
            </a:r>
            <a:endParaRPr kumimoji="0" lang="ru-RU" sz="20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000" b="0"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How could you group the information?</a:t>
            </a:r>
            <a:endParaRPr kumimoji="0" lang="ru-RU" sz="20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000" b="0"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How many paragraphs would you have and what you would write about in each on</a:t>
            </a:r>
            <a:r>
              <a:rPr kumimoji="0" lang="en-US" sz="20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e?</a:t>
            </a:r>
            <a:endParaRPr kumimoji="0" lang="en-US"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95536" y="1084582"/>
            <a:ext cx="8352928"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The table uses four economic indicators to show the standard of living in five selected countries in 1982.  Overall, it can be seen that the quality of life in the USA was </a:t>
            </a:r>
            <a:r>
              <a:rPr kumimoji="0" lang="en-US" sz="21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far higher than </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the other four countries.</a:t>
            </a:r>
            <a:endParaRPr kumimoji="0" lang="ru-RU" sz="2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To begin, the USA, which is a developed country, had </a:t>
            </a:r>
            <a:r>
              <a:rPr kumimoji="0" lang="en-US" sz="21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the highest </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GNP at 13,160 dollars per head.  It also had a </a:t>
            </a:r>
            <a:r>
              <a:rPr kumimoji="0" lang="en-US" sz="21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much higher</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daily calorie intake and life expectancy, and </a:t>
            </a:r>
            <a:r>
              <a:rPr kumimoji="0" lang="en-US" sz="21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the lowest</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rate of infant mortality.</a:t>
            </a:r>
            <a:endParaRPr kumimoji="0" lang="ru-RU" sz="2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The other developing countries had quality of life ratings that were </a:t>
            </a:r>
            <a:r>
              <a:rPr kumimoji="0" lang="en-US" sz="21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significantly lower</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The range of indicators for Egypt, Indonesia and Bolivia were </a:t>
            </a:r>
            <a:r>
              <a:rPr kumimoji="0" lang="en-US" sz="21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similar</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with Egypt having </a:t>
            </a:r>
            <a:r>
              <a:rPr kumimoji="0" lang="en-US" sz="21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the highest</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quality of life amongst the three.  However, the infant mortality rate in Egypt’s was </a:t>
            </a:r>
            <a:r>
              <a:rPr kumimoji="0" lang="en-US" sz="21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slightly higher than</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Indonesia’s at 97 deaths per 1000 </a:t>
            </a:r>
            <a:r>
              <a:rPr kumimoji="0" lang="en-US" sz="21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compared to</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78 in Indonesia.</a:t>
            </a:r>
            <a:endParaRPr kumimoji="0" lang="ru-RU" sz="2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Bangladesh had </a:t>
            </a:r>
            <a:r>
              <a:rPr kumimoji="0" lang="en-US" sz="21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by far the lowest</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quality of life in all the indicators.  Its GNP was </a:t>
            </a:r>
            <a:r>
              <a:rPr kumimoji="0" lang="en-US" sz="21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one hundred times smaller than</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the USA’s.  Its calorie intake and life expectancy were </a:t>
            </a:r>
            <a:r>
              <a:rPr kumimoji="0" lang="en-US" sz="21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about half those of</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 the USA, and its infant mortality rate was </a:t>
            </a:r>
            <a:r>
              <a:rPr kumimoji="0" lang="en-US" sz="2100" b="1"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10 times greater</a:t>
            </a:r>
            <a:r>
              <a:rPr kumimoji="0" lang="en-US" sz="2100" b="0" i="0" u="none" strike="noStrike" cap="none" normalizeH="0" baseline="0" dirty="0" smtClean="0">
                <a:ln>
                  <a:noFill/>
                </a:ln>
                <a:solidFill>
                  <a:srgbClr val="424242"/>
                </a:solidFill>
                <a:effectLst/>
                <a:latin typeface="Times New Roman" pitchFamily="18" charset="0"/>
                <a:ea typeface="Times New Roman" pitchFamily="18" charset="0"/>
                <a:cs typeface="Times New Roman" pitchFamily="18" charset="0"/>
              </a:rPr>
              <a:t>.</a:t>
            </a:r>
            <a:endParaRPr kumimoji="0" lang="en-US" sz="2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3794" name="Rectangle 2"/>
          <p:cNvSpPr>
            <a:spLocks noChangeArrowheads="1"/>
          </p:cNvSpPr>
          <p:nvPr/>
        </p:nvSpPr>
        <p:spPr bwMode="auto">
          <a:xfrm>
            <a:off x="0" y="17228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ru-RU" sz="3600" b="1" i="0" u="none" strike="noStrike" cap="none" normalizeH="0" baseline="0" dirty="0" smtClean="0">
                <a:ln>
                  <a:noFill/>
                </a:ln>
                <a:solidFill>
                  <a:srgbClr val="191919"/>
                </a:solidFill>
                <a:effectLst/>
                <a:latin typeface="Times New Roman" pitchFamily="18" charset="0"/>
                <a:ea typeface="Times New Roman" pitchFamily="18" charset="0"/>
                <a:cs typeface="Times New Roman" pitchFamily="18" charset="0"/>
              </a:rPr>
              <a:t>Model Answer</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67944" y="332656"/>
            <a:ext cx="1301959" cy="584775"/>
          </a:xfrm>
          <a:prstGeom prst="rect">
            <a:avLst/>
          </a:prstGeom>
        </p:spPr>
        <p:txBody>
          <a:bodyPr wrap="none">
            <a:spAutoFit/>
          </a:bodyPr>
          <a:lstStyle/>
          <a:p>
            <a:r>
              <a:rPr lang="en-US" sz="3200" b="1" dirty="0" smtClean="0">
                <a:latin typeface="Times New Roman" pitchFamily="18" charset="0"/>
                <a:cs typeface="Times New Roman" pitchFamily="18" charset="0"/>
              </a:rPr>
              <a:t>Memo</a:t>
            </a:r>
            <a:endParaRPr lang="ru-RU" sz="3200" b="1" dirty="0">
              <a:latin typeface="Times New Roman" pitchFamily="18" charset="0"/>
              <a:cs typeface="Times New Roman" pitchFamily="18" charset="0"/>
            </a:endParaRPr>
          </a:p>
        </p:txBody>
      </p:sp>
      <p:sp>
        <p:nvSpPr>
          <p:cNvPr id="33793" name="Rectangle 1"/>
          <p:cNvSpPr>
            <a:spLocks noChangeArrowheads="1"/>
          </p:cNvSpPr>
          <p:nvPr/>
        </p:nvSpPr>
        <p:spPr bwMode="auto">
          <a:xfrm>
            <a:off x="0" y="949320"/>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Whether you have to describe a graph, table or chart, think carefully about what you need to include in your description. Don’t describe every detail of the information. Choose the most important and interesting features to write about.</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Support your description with figures, but you don’t need to give every number exactly. You can be approximate by using words like “over”, “about” and “around”.</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Sometimes you will have to describe a diagram showing a process. Identify all the stages of the process clearly before writing about it. Remember that if there are any difficult technical words in the diagram, chart or graph, they will be explained.</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Use words in your description that show the sequence of the process.</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Analyse the question. Think carefully about what you are being asked to do.</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Decide on your position and then plan your writing carefully by making notes and organizing them into paragraphs. Make sure that each paragraph has a clear focus.</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Include examples to support your opinion.</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Leave enough time to edit and check your writing. It’s important to look for grammar and spelling mistakes, which are easy to make when you are writing to a time limit.</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Check your work. Do you have any particular mistakes that you often tend to make? e.g. leaving out articles? Know your own typical mistakes and check your work carefully for them.</a:t>
            </a:r>
            <a:endParaRPr kumimoji="0" lang="en-US"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620688"/>
            <a:ext cx="8352928" cy="4278094"/>
          </a:xfrm>
          <a:prstGeom prst="rect">
            <a:avLst/>
          </a:prstGeom>
        </p:spPr>
        <p:txBody>
          <a:bodyPr wrap="square">
            <a:spAutoFit/>
          </a:bodyPr>
          <a:lstStyle/>
          <a:p>
            <a:pPr marL="342900" lvl="0" indent="-342900" algn="ctr"/>
            <a:r>
              <a:rPr lang="ru-RU" sz="2800" b="1" dirty="0" smtClean="0">
                <a:latin typeface="Times New Roman" pitchFamily="18" charset="0"/>
                <a:cs typeface="Times New Roman" pitchFamily="18" charset="0"/>
              </a:rPr>
              <a:t>Типичные ошибки</a:t>
            </a:r>
          </a:p>
          <a:p>
            <a:pPr marL="342900" lvl="0" indent="-342900" algn="ctr"/>
            <a:endParaRPr lang="ru-RU" sz="2800" b="1" dirty="0" smtClean="0">
              <a:latin typeface="Times New Roman" pitchFamily="18" charset="0"/>
              <a:cs typeface="Times New Roman" pitchFamily="18" charset="0"/>
            </a:endParaRPr>
          </a:p>
          <a:p>
            <a:pPr marL="342900" lvl="0" indent="-342900" algn="just">
              <a:buFont typeface="+mj-lt"/>
              <a:buAutoNum type="arabicPeriod"/>
            </a:pPr>
            <a:r>
              <a:rPr lang="ru-RU" sz="2400" dirty="0" smtClean="0">
                <a:latin typeface="Times New Roman" pitchFamily="18" charset="0"/>
                <a:cs typeface="Times New Roman" pitchFamily="18" charset="0"/>
              </a:rPr>
              <a:t>Грамматические, орфографические и пунктуационные ошибки.</a:t>
            </a:r>
          </a:p>
          <a:p>
            <a:pPr marL="342900" lvl="0" indent="-342900" algn="just">
              <a:buFont typeface="+mj-lt"/>
              <a:buAutoNum type="arabicPeriod"/>
            </a:pPr>
            <a:r>
              <a:rPr lang="ru-RU" sz="2400" dirty="0" smtClean="0">
                <a:latin typeface="Times New Roman" pitchFamily="18" charset="0"/>
                <a:cs typeface="Times New Roman" pitchFamily="18" charset="0"/>
              </a:rPr>
              <a:t>Незавершённые или логически неверные предложения.</a:t>
            </a:r>
          </a:p>
          <a:p>
            <a:pPr marL="342900" lvl="0" indent="-342900" algn="just">
              <a:buFont typeface="+mj-lt"/>
              <a:buAutoNum type="arabicPeriod"/>
            </a:pPr>
            <a:r>
              <a:rPr lang="ru-RU" sz="2400" dirty="0" smtClean="0">
                <a:latin typeface="Times New Roman" pitchFamily="18" charset="0"/>
                <a:cs typeface="Times New Roman" pitchFamily="18" charset="0"/>
              </a:rPr>
              <a:t>Превышение или недобор рекомендуемого количества слов.</a:t>
            </a:r>
          </a:p>
          <a:p>
            <a:pPr marL="342900" lvl="0" indent="-342900" algn="just">
              <a:buFont typeface="+mj-lt"/>
              <a:buAutoNum type="arabicPeriod"/>
            </a:pPr>
            <a:r>
              <a:rPr lang="ru-RU" sz="2400" dirty="0" smtClean="0">
                <a:latin typeface="Times New Roman" pitchFamily="18" charset="0"/>
                <a:cs typeface="Times New Roman" pitchFamily="18" charset="0"/>
              </a:rPr>
              <a:t>Переписанные слово в слово фразы из задания.</a:t>
            </a:r>
          </a:p>
          <a:p>
            <a:pPr marL="342900" lvl="0" indent="-342900" algn="just">
              <a:buFont typeface="+mj-lt"/>
              <a:buAutoNum type="arabicPeriod"/>
            </a:pPr>
            <a:r>
              <a:rPr lang="ru-RU" sz="2400" dirty="0" smtClean="0">
                <a:latin typeface="Times New Roman" pitchFamily="18" charset="0"/>
                <a:cs typeface="Times New Roman" pitchFamily="18" charset="0"/>
              </a:rPr>
              <a:t>Слишком длинные и витиеватые предложения.</a:t>
            </a:r>
          </a:p>
          <a:p>
            <a:pPr marL="342900" lvl="0" indent="-342900" algn="just">
              <a:buFont typeface="+mj-lt"/>
              <a:buAutoNum type="arabicPeriod"/>
            </a:pPr>
            <a:r>
              <a:rPr lang="ru-RU" sz="2400" dirty="0" smtClean="0">
                <a:latin typeface="Times New Roman" pitchFamily="18" charset="0"/>
                <a:cs typeface="Times New Roman" pitchFamily="18" charset="0"/>
              </a:rPr>
              <a:t>Отступление от темы.</a:t>
            </a:r>
          </a:p>
          <a:p>
            <a:pPr marL="342900" lvl="0" indent="-342900" algn="just">
              <a:buFont typeface="+mj-lt"/>
              <a:buAutoNum type="arabicPeriod"/>
            </a:pPr>
            <a:r>
              <a:rPr lang="ru-RU" sz="2400" dirty="0" smtClean="0">
                <a:latin typeface="Times New Roman" pitchFamily="18" charset="0"/>
                <a:cs typeface="Times New Roman" pitchFamily="18" charset="0"/>
              </a:rPr>
              <a:t>Повторение одной и той же мысли разными словами.</a:t>
            </a:r>
          </a:p>
          <a:p>
            <a:pPr marL="342900" lvl="0" indent="-342900" algn="just">
              <a:buFont typeface="+mj-lt"/>
              <a:buAutoNum type="arabicPeriod"/>
            </a:pPr>
            <a:r>
              <a:rPr lang="ru-RU" sz="2400" dirty="0" smtClean="0">
                <a:latin typeface="Times New Roman" pitchFamily="18" charset="0"/>
                <a:cs typeface="Times New Roman" pitchFamily="18" charset="0"/>
              </a:rPr>
              <a:t>Отсутствие логической связи между высказываниями.</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467544" y="1628800"/>
          <a:ext cx="8136905" cy="2659789"/>
        </p:xfrm>
        <a:graphic>
          <a:graphicData uri="http://schemas.openxmlformats.org/drawingml/2006/table">
            <a:tbl>
              <a:tblPr/>
              <a:tblGrid>
                <a:gridCol w="2377196"/>
                <a:gridCol w="2377196"/>
                <a:gridCol w="3382513"/>
              </a:tblGrid>
              <a:tr h="322554">
                <a:tc>
                  <a:txBody>
                    <a:bodyPr/>
                    <a:lstStyle/>
                    <a:p>
                      <a:pPr algn="ctr">
                        <a:lnSpc>
                          <a:spcPct val="115000"/>
                        </a:lnSpc>
                        <a:spcAft>
                          <a:spcPts val="0"/>
                        </a:spcAft>
                      </a:pPr>
                      <a:r>
                        <a:rPr lang="en-US" sz="2800" b="1" dirty="0">
                          <a:latin typeface="Times New Roman"/>
                          <a:ea typeface="Calibri"/>
                          <a:cs typeface="Times New Roman"/>
                        </a:rPr>
                        <a:t>Verbs</a:t>
                      </a:r>
                      <a:endParaRPr lang="ru-RU"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latin typeface="Times New Roman"/>
                          <a:ea typeface="Calibri"/>
                          <a:cs typeface="Times New Roman"/>
                        </a:rPr>
                        <a:t>Nouns</a:t>
                      </a:r>
                      <a:endParaRPr lang="ru-RU"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latin typeface="Times New Roman"/>
                          <a:ea typeface="Calibri"/>
                          <a:cs typeface="Times New Roman"/>
                        </a:rPr>
                        <a:t>Examples</a:t>
                      </a:r>
                      <a:endParaRPr lang="ru-RU"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109">
                <a:tc>
                  <a:txBody>
                    <a:bodyPr/>
                    <a:lstStyle/>
                    <a:p>
                      <a:pPr fontAlgn="base">
                        <a:lnSpc>
                          <a:spcPct val="115000"/>
                        </a:lnSpc>
                        <a:spcBef>
                          <a:spcPts val="1000"/>
                        </a:spcBef>
                        <a:spcAft>
                          <a:spcPts val="0"/>
                        </a:spcAft>
                      </a:pPr>
                      <a:r>
                        <a:rPr lang="en-US" sz="2000" b="0" i="0" dirty="0">
                          <a:solidFill>
                            <a:schemeClr val="tx2">
                              <a:lumMod val="50000"/>
                            </a:schemeClr>
                          </a:solidFill>
                          <a:latin typeface="Times New Roman" pitchFamily="18" charset="0"/>
                          <a:ea typeface="Times New Roman"/>
                          <a:cs typeface="Times New Roman" pitchFamily="18" charset="0"/>
                        </a:rPr>
                        <a:t>fall</a:t>
                      </a:r>
                      <a:endParaRPr lang="ru-RU" sz="2000" b="0" i="1" dirty="0">
                        <a:solidFill>
                          <a:schemeClr val="tx2">
                            <a:lumMod val="50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Bef>
                          <a:spcPts val="1000"/>
                        </a:spcBef>
                        <a:spcAft>
                          <a:spcPts val="0"/>
                        </a:spcAft>
                      </a:pPr>
                      <a:r>
                        <a:rPr lang="en-US" sz="2000" b="0" i="0" dirty="0">
                          <a:solidFill>
                            <a:schemeClr val="tx2">
                              <a:lumMod val="50000"/>
                            </a:schemeClr>
                          </a:solidFill>
                          <a:latin typeface="Times New Roman" pitchFamily="18" charset="0"/>
                          <a:ea typeface="Times New Roman"/>
                          <a:cs typeface="Times New Roman" pitchFamily="18" charset="0"/>
                        </a:rPr>
                        <a:t>a fall</a:t>
                      </a:r>
                      <a:endParaRPr lang="ru-RU" sz="2000" b="0" i="1" dirty="0">
                        <a:solidFill>
                          <a:schemeClr val="tx2">
                            <a:lumMod val="50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Bef>
                          <a:spcPts val="0"/>
                        </a:spcBef>
                        <a:spcAft>
                          <a:spcPts val="0"/>
                        </a:spcAft>
                      </a:pPr>
                      <a:r>
                        <a:rPr lang="en-US" sz="2000" b="0" i="0" dirty="0">
                          <a:solidFill>
                            <a:schemeClr val="tx2">
                              <a:lumMod val="50000"/>
                            </a:schemeClr>
                          </a:solidFill>
                          <a:latin typeface="Times New Roman" pitchFamily="18" charset="0"/>
                          <a:ea typeface="Times New Roman"/>
                          <a:cs typeface="Times New Roman" pitchFamily="18" charset="0"/>
                        </a:rPr>
                        <a:t>It fell </a:t>
                      </a:r>
                      <a:r>
                        <a:rPr lang="en-US" sz="2000" b="1" i="0" dirty="0">
                          <a:solidFill>
                            <a:schemeClr val="tx2">
                              <a:lumMod val="50000"/>
                            </a:schemeClr>
                          </a:solidFill>
                          <a:latin typeface="Times New Roman" pitchFamily="18" charset="0"/>
                          <a:ea typeface="Times New Roman"/>
                          <a:cs typeface="Times New Roman" pitchFamily="18" charset="0"/>
                        </a:rPr>
                        <a:t>by</a:t>
                      </a:r>
                      <a:r>
                        <a:rPr lang="en-US" sz="2000" b="0" i="0" dirty="0">
                          <a:solidFill>
                            <a:schemeClr val="tx2">
                              <a:lumMod val="50000"/>
                            </a:schemeClr>
                          </a:solidFill>
                          <a:latin typeface="Times New Roman" pitchFamily="18" charset="0"/>
                          <a:ea typeface="Times New Roman"/>
                          <a:cs typeface="Times New Roman" pitchFamily="18" charset="0"/>
                        </a:rPr>
                        <a:t> 3%</a:t>
                      </a:r>
                      <a:endParaRPr lang="ru-RU" sz="2000" b="0" i="1" dirty="0">
                        <a:solidFill>
                          <a:schemeClr val="tx2">
                            <a:lumMod val="50000"/>
                          </a:schemeClr>
                        </a:solidFill>
                        <a:latin typeface="Times New Roman" pitchFamily="18" charset="0"/>
                        <a:ea typeface="Times New Roman"/>
                        <a:cs typeface="Times New Roman" pitchFamily="18" charset="0"/>
                      </a:endParaRPr>
                    </a:p>
                    <a:p>
                      <a:pPr>
                        <a:lnSpc>
                          <a:spcPct val="100000"/>
                        </a:lnSpc>
                        <a:spcBef>
                          <a:spcPts val="0"/>
                        </a:spcBef>
                        <a:spcAft>
                          <a:spcPts val="0"/>
                        </a:spcAft>
                      </a:pPr>
                      <a:r>
                        <a:rPr lang="en-US" sz="2000" b="0" dirty="0">
                          <a:solidFill>
                            <a:schemeClr val="tx2">
                              <a:lumMod val="50000"/>
                            </a:schemeClr>
                          </a:solidFill>
                          <a:latin typeface="Times New Roman" pitchFamily="18" charset="0"/>
                          <a:ea typeface="Calibri"/>
                          <a:cs typeface="Times New Roman" pitchFamily="18" charset="0"/>
                        </a:rPr>
                        <a:t>There was a 3% fall</a:t>
                      </a:r>
                      <a:endParaRPr lang="ru-RU" sz="2000" b="0"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976">
                <a:tc>
                  <a:txBody>
                    <a:bodyPr/>
                    <a:lstStyle/>
                    <a:p>
                      <a:pPr fontAlgn="base">
                        <a:lnSpc>
                          <a:spcPct val="115000"/>
                        </a:lnSpc>
                        <a:spcBef>
                          <a:spcPts val="1000"/>
                        </a:spcBef>
                        <a:spcAft>
                          <a:spcPts val="0"/>
                        </a:spcAft>
                      </a:pPr>
                      <a:r>
                        <a:rPr lang="en-US" sz="2000" b="0" i="0" dirty="0">
                          <a:solidFill>
                            <a:schemeClr val="tx2">
                              <a:lumMod val="50000"/>
                            </a:schemeClr>
                          </a:solidFill>
                          <a:latin typeface="Times New Roman" pitchFamily="18" charset="0"/>
                          <a:ea typeface="Times New Roman"/>
                          <a:cs typeface="Times New Roman" pitchFamily="18" charset="0"/>
                        </a:rPr>
                        <a:t>decrease</a:t>
                      </a:r>
                      <a:endParaRPr lang="ru-RU" sz="2000" b="0" i="1" dirty="0">
                        <a:solidFill>
                          <a:schemeClr val="tx2">
                            <a:lumMod val="50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Bef>
                          <a:spcPts val="1000"/>
                        </a:spcBef>
                        <a:spcAft>
                          <a:spcPts val="0"/>
                        </a:spcAft>
                      </a:pPr>
                      <a:r>
                        <a:rPr lang="en-US" sz="2000" b="0" i="0" dirty="0">
                          <a:solidFill>
                            <a:schemeClr val="tx2">
                              <a:lumMod val="50000"/>
                            </a:schemeClr>
                          </a:solidFill>
                          <a:latin typeface="Times New Roman" pitchFamily="18" charset="0"/>
                          <a:ea typeface="Times New Roman"/>
                          <a:cs typeface="Times New Roman" pitchFamily="18" charset="0"/>
                        </a:rPr>
                        <a:t>a decrease</a:t>
                      </a:r>
                      <a:endParaRPr lang="ru-RU" sz="2000" b="0" i="1" dirty="0">
                        <a:solidFill>
                          <a:schemeClr val="tx2">
                            <a:lumMod val="50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Bef>
                          <a:spcPts val="0"/>
                        </a:spcBef>
                        <a:spcAft>
                          <a:spcPts val="0"/>
                        </a:spcAft>
                      </a:pPr>
                      <a:r>
                        <a:rPr lang="en-US" sz="2000" b="0" i="0" dirty="0">
                          <a:solidFill>
                            <a:schemeClr val="tx2">
                              <a:lumMod val="50000"/>
                            </a:schemeClr>
                          </a:solidFill>
                          <a:latin typeface="Times New Roman" pitchFamily="18" charset="0"/>
                          <a:ea typeface="Times New Roman"/>
                          <a:cs typeface="Times New Roman" pitchFamily="18" charset="0"/>
                        </a:rPr>
                        <a:t>It decreased </a:t>
                      </a:r>
                      <a:r>
                        <a:rPr lang="en-US" sz="2000" b="1" i="0" dirty="0">
                          <a:solidFill>
                            <a:schemeClr val="tx2">
                              <a:lumMod val="50000"/>
                            </a:schemeClr>
                          </a:solidFill>
                          <a:latin typeface="Times New Roman" pitchFamily="18" charset="0"/>
                          <a:ea typeface="Times New Roman"/>
                          <a:cs typeface="Times New Roman" pitchFamily="18" charset="0"/>
                        </a:rPr>
                        <a:t>by</a:t>
                      </a:r>
                      <a:r>
                        <a:rPr lang="en-US" sz="2000" b="0" i="0" dirty="0">
                          <a:solidFill>
                            <a:schemeClr val="tx2">
                              <a:lumMod val="50000"/>
                            </a:schemeClr>
                          </a:solidFill>
                          <a:latin typeface="Times New Roman" pitchFamily="18" charset="0"/>
                          <a:ea typeface="Times New Roman"/>
                          <a:cs typeface="Times New Roman" pitchFamily="18" charset="0"/>
                        </a:rPr>
                        <a:t> 3%</a:t>
                      </a:r>
                      <a:endParaRPr lang="ru-RU" sz="2000" b="0" i="1" dirty="0">
                        <a:solidFill>
                          <a:schemeClr val="tx2">
                            <a:lumMod val="50000"/>
                          </a:schemeClr>
                        </a:solidFill>
                        <a:latin typeface="Times New Roman" pitchFamily="18" charset="0"/>
                        <a:ea typeface="Times New Roman"/>
                        <a:cs typeface="Times New Roman" pitchFamily="18" charset="0"/>
                      </a:endParaRPr>
                    </a:p>
                    <a:p>
                      <a:pPr fontAlgn="base">
                        <a:lnSpc>
                          <a:spcPct val="100000"/>
                        </a:lnSpc>
                        <a:spcBef>
                          <a:spcPts val="0"/>
                        </a:spcBef>
                        <a:spcAft>
                          <a:spcPts val="0"/>
                        </a:spcAft>
                      </a:pPr>
                      <a:r>
                        <a:rPr lang="en-US" sz="2000" b="0" i="0" dirty="0">
                          <a:solidFill>
                            <a:schemeClr val="tx2">
                              <a:lumMod val="50000"/>
                            </a:schemeClr>
                          </a:solidFill>
                          <a:latin typeface="Times New Roman" pitchFamily="18" charset="0"/>
                          <a:ea typeface="Times New Roman"/>
                          <a:cs typeface="Times New Roman" pitchFamily="18" charset="0"/>
                        </a:rPr>
                        <a:t>There was a 3% decrease</a:t>
                      </a:r>
                      <a:endParaRPr lang="ru-RU" sz="2000" b="0" i="1" dirty="0">
                        <a:solidFill>
                          <a:schemeClr val="tx2">
                            <a:lumMod val="50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976">
                <a:tc>
                  <a:txBody>
                    <a:bodyPr/>
                    <a:lstStyle/>
                    <a:p>
                      <a:pPr fontAlgn="base">
                        <a:lnSpc>
                          <a:spcPct val="115000"/>
                        </a:lnSpc>
                        <a:spcBef>
                          <a:spcPts val="1000"/>
                        </a:spcBef>
                        <a:spcAft>
                          <a:spcPts val="0"/>
                        </a:spcAft>
                      </a:pPr>
                      <a:r>
                        <a:rPr lang="en-US" sz="2000" b="0" i="0" dirty="0">
                          <a:solidFill>
                            <a:schemeClr val="tx2">
                              <a:lumMod val="50000"/>
                            </a:schemeClr>
                          </a:solidFill>
                          <a:latin typeface="Times New Roman" pitchFamily="18" charset="0"/>
                          <a:ea typeface="Times New Roman"/>
                          <a:cs typeface="Times New Roman" pitchFamily="18" charset="0"/>
                        </a:rPr>
                        <a:t>go down</a:t>
                      </a:r>
                      <a:endParaRPr lang="ru-RU" sz="2000" b="0" i="1" dirty="0">
                        <a:solidFill>
                          <a:schemeClr val="tx2">
                            <a:lumMod val="50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Bef>
                          <a:spcPts val="1000"/>
                        </a:spcBef>
                        <a:spcAft>
                          <a:spcPts val="0"/>
                        </a:spcAft>
                      </a:pPr>
                      <a:r>
                        <a:rPr lang="en-US" sz="2000" b="0" i="0" dirty="0">
                          <a:solidFill>
                            <a:schemeClr val="tx2">
                              <a:lumMod val="50000"/>
                            </a:schemeClr>
                          </a:solidFill>
                          <a:latin typeface="Times New Roman" pitchFamily="18" charset="0"/>
                          <a:ea typeface="Times New Roman"/>
                          <a:cs typeface="Times New Roman" pitchFamily="18" charset="0"/>
                        </a:rPr>
                        <a:t>a drop</a:t>
                      </a:r>
                      <a:endParaRPr lang="ru-RU" sz="2000" b="0" i="1" dirty="0">
                        <a:solidFill>
                          <a:schemeClr val="tx2">
                            <a:lumMod val="50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Bef>
                          <a:spcPts val="0"/>
                        </a:spcBef>
                        <a:spcAft>
                          <a:spcPts val="0"/>
                        </a:spcAft>
                      </a:pPr>
                      <a:r>
                        <a:rPr lang="en-US" sz="2000" b="0" i="0" dirty="0">
                          <a:solidFill>
                            <a:schemeClr val="tx2">
                              <a:lumMod val="50000"/>
                            </a:schemeClr>
                          </a:solidFill>
                          <a:latin typeface="Times New Roman" pitchFamily="18" charset="0"/>
                          <a:ea typeface="Times New Roman"/>
                          <a:cs typeface="Times New Roman" pitchFamily="18" charset="0"/>
                        </a:rPr>
                        <a:t>It went down </a:t>
                      </a:r>
                      <a:r>
                        <a:rPr lang="en-US" sz="2000" b="1" i="0" dirty="0">
                          <a:solidFill>
                            <a:schemeClr val="tx2">
                              <a:lumMod val="50000"/>
                            </a:schemeClr>
                          </a:solidFill>
                          <a:latin typeface="Times New Roman" pitchFamily="18" charset="0"/>
                          <a:ea typeface="Times New Roman"/>
                          <a:cs typeface="Times New Roman" pitchFamily="18" charset="0"/>
                        </a:rPr>
                        <a:t>by</a:t>
                      </a:r>
                      <a:r>
                        <a:rPr lang="en-US" sz="2000" b="0" i="0" dirty="0">
                          <a:solidFill>
                            <a:schemeClr val="tx2">
                              <a:lumMod val="50000"/>
                            </a:schemeClr>
                          </a:solidFill>
                          <a:latin typeface="Times New Roman" pitchFamily="18" charset="0"/>
                          <a:ea typeface="Times New Roman"/>
                          <a:cs typeface="Times New Roman" pitchFamily="18" charset="0"/>
                        </a:rPr>
                        <a:t> 3%</a:t>
                      </a:r>
                      <a:endParaRPr lang="ru-RU" sz="2000" b="0" i="1" dirty="0">
                        <a:solidFill>
                          <a:schemeClr val="tx2">
                            <a:lumMod val="50000"/>
                          </a:schemeClr>
                        </a:solidFill>
                        <a:latin typeface="Times New Roman" pitchFamily="18" charset="0"/>
                        <a:ea typeface="Times New Roman"/>
                        <a:cs typeface="Times New Roman" pitchFamily="18" charset="0"/>
                      </a:endParaRPr>
                    </a:p>
                    <a:p>
                      <a:pPr fontAlgn="base">
                        <a:lnSpc>
                          <a:spcPct val="100000"/>
                        </a:lnSpc>
                        <a:spcBef>
                          <a:spcPts val="0"/>
                        </a:spcBef>
                        <a:spcAft>
                          <a:spcPts val="0"/>
                        </a:spcAft>
                      </a:pPr>
                      <a:r>
                        <a:rPr lang="en-US" sz="2000" b="0" i="0" dirty="0">
                          <a:solidFill>
                            <a:schemeClr val="tx2">
                              <a:lumMod val="50000"/>
                            </a:schemeClr>
                          </a:solidFill>
                          <a:latin typeface="Times New Roman" pitchFamily="18" charset="0"/>
                          <a:ea typeface="Times New Roman"/>
                          <a:cs typeface="Times New Roman" pitchFamily="18" charset="0"/>
                        </a:rPr>
                        <a:t>There was a drop </a:t>
                      </a:r>
                      <a:r>
                        <a:rPr lang="en-US" sz="2000" b="1" i="0" dirty="0">
                          <a:solidFill>
                            <a:schemeClr val="tx2">
                              <a:lumMod val="50000"/>
                            </a:schemeClr>
                          </a:solidFill>
                          <a:latin typeface="Times New Roman" pitchFamily="18" charset="0"/>
                          <a:ea typeface="Times New Roman"/>
                          <a:cs typeface="Times New Roman" pitchFamily="18" charset="0"/>
                        </a:rPr>
                        <a:t>of </a:t>
                      </a:r>
                      <a:r>
                        <a:rPr lang="en-US" sz="2000" b="0" i="0" dirty="0">
                          <a:solidFill>
                            <a:schemeClr val="tx2">
                              <a:lumMod val="50000"/>
                            </a:schemeClr>
                          </a:solidFill>
                          <a:latin typeface="Times New Roman" pitchFamily="18" charset="0"/>
                          <a:ea typeface="Times New Roman"/>
                          <a:cs typeface="Times New Roman" pitchFamily="18" charset="0"/>
                        </a:rPr>
                        <a:t>3% </a:t>
                      </a:r>
                      <a:endParaRPr lang="ru-RU" sz="2000" b="0" i="1" dirty="0">
                        <a:solidFill>
                          <a:schemeClr val="tx2">
                            <a:lumMod val="50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Прямоугольник 7"/>
          <p:cNvSpPr/>
          <p:nvPr/>
        </p:nvSpPr>
        <p:spPr>
          <a:xfrm>
            <a:off x="2646588" y="260648"/>
            <a:ext cx="3791424" cy="707886"/>
          </a:xfrm>
          <a:prstGeom prst="rect">
            <a:avLst/>
          </a:prstGeom>
        </p:spPr>
        <p:txBody>
          <a:bodyPr wrap="square">
            <a:spAutoFit/>
          </a:bodyPr>
          <a:lstStyle/>
          <a:p>
            <a:pPr lvl="0" algn="ctr" fontAlgn="base">
              <a:spcBef>
                <a:spcPct val="0"/>
              </a:spcBef>
              <a:spcAft>
                <a:spcPct val="0"/>
              </a:spcAft>
            </a:pPr>
            <a:r>
              <a:rPr lang="en-US" sz="4000" b="1" dirty="0" smtClean="0">
                <a:latin typeface="Times New Roman" pitchFamily="18" charset="0"/>
                <a:ea typeface="Calibri" pitchFamily="34" charset="0"/>
                <a:cs typeface="Times New Roman" pitchFamily="18" charset="0"/>
              </a:rPr>
              <a:t>Down variations</a:t>
            </a:r>
            <a:endParaRPr lang="en-US" sz="4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611560" y="1124744"/>
          <a:ext cx="7992887" cy="2313432"/>
        </p:xfrm>
        <a:graphic>
          <a:graphicData uri="http://schemas.openxmlformats.org/drawingml/2006/table">
            <a:tbl>
              <a:tblPr/>
              <a:tblGrid>
                <a:gridCol w="1584176"/>
                <a:gridCol w="6408711"/>
              </a:tblGrid>
              <a:tr h="546914">
                <a:tc>
                  <a:txBody>
                    <a:bodyPr/>
                    <a:lstStyle/>
                    <a:p>
                      <a:pPr algn="ctr">
                        <a:lnSpc>
                          <a:spcPct val="115000"/>
                        </a:lnSpc>
                        <a:spcAft>
                          <a:spcPts val="0"/>
                        </a:spcAft>
                      </a:pPr>
                      <a:r>
                        <a:rPr lang="en-US" sz="3200" b="1" dirty="0">
                          <a:latin typeface="Times New Roman"/>
                          <a:ea typeface="Calibri"/>
                          <a:cs typeface="Times New Roman"/>
                        </a:rPr>
                        <a:t>Verbs</a:t>
                      </a:r>
                      <a:endParaRPr lang="ru-RU"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dirty="0">
                          <a:latin typeface="Times New Roman"/>
                          <a:ea typeface="Calibri"/>
                          <a:cs typeface="Times New Roman"/>
                        </a:rPr>
                        <a:t>Examples</a:t>
                      </a:r>
                      <a:endParaRPr lang="ru-RU"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476">
                <a:tc>
                  <a:txBody>
                    <a:bodyPr/>
                    <a:lstStyle/>
                    <a:p>
                      <a:pPr>
                        <a:lnSpc>
                          <a:spcPct val="115000"/>
                        </a:lnSpc>
                        <a:spcAft>
                          <a:spcPts val="0"/>
                        </a:spcAft>
                      </a:pPr>
                      <a:r>
                        <a:rPr lang="en-US" sz="2000" b="1" dirty="0">
                          <a:latin typeface="Times New Roman" pitchFamily="18" charset="0"/>
                          <a:ea typeface="Times New Roman"/>
                          <a:cs typeface="Times New Roman" pitchFamily="18" charset="0"/>
                        </a:rPr>
                        <a:t>plummet</a:t>
                      </a:r>
                      <a:endParaRPr lang="ru-RU" sz="20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pitchFamily="18" charset="0"/>
                          <a:ea typeface="Times New Roman"/>
                          <a:cs typeface="Times New Roman" pitchFamily="18" charset="0"/>
                        </a:rPr>
                        <a:t>It then </a:t>
                      </a:r>
                      <a:r>
                        <a:rPr lang="en-US" sz="2000" b="1" dirty="0">
                          <a:latin typeface="Times New Roman" pitchFamily="18" charset="0"/>
                          <a:ea typeface="Times New Roman"/>
                          <a:cs typeface="Times New Roman" pitchFamily="18" charset="0"/>
                        </a:rPr>
                        <a:t>plummeted</a:t>
                      </a:r>
                      <a:r>
                        <a:rPr lang="en-US" sz="2000" dirty="0">
                          <a:latin typeface="Times New Roman" pitchFamily="18" charset="0"/>
                          <a:ea typeface="Times New Roman"/>
                          <a:cs typeface="Times New Roman" pitchFamily="18" charset="0"/>
                        </a:rPr>
                        <a:t> to a low of 20%.</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476">
                <a:tc>
                  <a:txBody>
                    <a:bodyPr/>
                    <a:lstStyle/>
                    <a:p>
                      <a:pPr>
                        <a:lnSpc>
                          <a:spcPct val="115000"/>
                        </a:lnSpc>
                        <a:spcAft>
                          <a:spcPts val="0"/>
                        </a:spcAft>
                      </a:pPr>
                      <a:r>
                        <a:rPr lang="en-US" sz="2000" b="1" dirty="0">
                          <a:latin typeface="Times New Roman" pitchFamily="18" charset="0"/>
                          <a:ea typeface="Times New Roman"/>
                          <a:cs typeface="Times New Roman" pitchFamily="18" charset="0"/>
                        </a:rPr>
                        <a:t>sink</a:t>
                      </a:r>
                      <a:endParaRPr lang="ru-RU" sz="20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pitchFamily="18" charset="0"/>
                          <a:ea typeface="Times New Roman"/>
                          <a:cs typeface="Times New Roman" pitchFamily="18" charset="0"/>
                        </a:rPr>
                        <a:t>After that it </a:t>
                      </a:r>
                      <a:r>
                        <a:rPr lang="en-US" sz="2000" b="1" dirty="0">
                          <a:latin typeface="Times New Roman" pitchFamily="18" charset="0"/>
                          <a:ea typeface="Times New Roman"/>
                          <a:cs typeface="Times New Roman" pitchFamily="18" charset="0"/>
                        </a:rPr>
                        <a:t>sank</a:t>
                      </a:r>
                      <a:r>
                        <a:rPr lang="en-US" sz="2000" dirty="0">
                          <a:latin typeface="Times New Roman" pitchFamily="18" charset="0"/>
                          <a:ea typeface="Times New Roman"/>
                          <a:cs typeface="Times New Roman" pitchFamily="18" charset="0"/>
                        </a:rPr>
                        <a:t> to 75.</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476">
                <a:tc>
                  <a:txBody>
                    <a:bodyPr/>
                    <a:lstStyle/>
                    <a:p>
                      <a:pPr>
                        <a:lnSpc>
                          <a:spcPct val="115000"/>
                        </a:lnSpc>
                        <a:spcAft>
                          <a:spcPts val="0"/>
                        </a:spcAft>
                      </a:pPr>
                      <a:r>
                        <a:rPr lang="en-US" sz="2000" b="1" dirty="0">
                          <a:latin typeface="Times New Roman" pitchFamily="18" charset="0"/>
                          <a:ea typeface="Times New Roman"/>
                          <a:cs typeface="Times New Roman" pitchFamily="18" charset="0"/>
                        </a:rPr>
                        <a:t>drop</a:t>
                      </a:r>
                      <a:endParaRPr lang="ru-RU" sz="20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pitchFamily="18" charset="0"/>
                          <a:ea typeface="Times New Roman"/>
                          <a:cs typeface="Times New Roman" pitchFamily="18" charset="0"/>
                        </a:rPr>
                        <a:t>This amount </a:t>
                      </a:r>
                      <a:r>
                        <a:rPr lang="en-US" sz="2000" b="1" dirty="0">
                          <a:latin typeface="Times New Roman" pitchFamily="18" charset="0"/>
                          <a:ea typeface="Times New Roman"/>
                          <a:cs typeface="Times New Roman" pitchFamily="18" charset="0"/>
                        </a:rPr>
                        <a:t>dropped </a:t>
                      </a:r>
                      <a:r>
                        <a:rPr lang="en-US" sz="2000" dirty="0">
                          <a:latin typeface="Times New Roman" pitchFamily="18" charset="0"/>
                          <a:ea typeface="Times New Roman"/>
                          <a:cs typeface="Times New Roman" pitchFamily="18" charset="0"/>
                        </a:rPr>
                        <a:t>by 30% in the 3</a:t>
                      </a:r>
                      <a:r>
                        <a:rPr lang="en-US" sz="2000" baseline="30000" dirty="0">
                          <a:latin typeface="Times New Roman" pitchFamily="18" charset="0"/>
                          <a:ea typeface="Times New Roman"/>
                          <a:cs typeface="Times New Roman" pitchFamily="18" charset="0"/>
                        </a:rPr>
                        <a:t>rd</a:t>
                      </a:r>
                      <a:r>
                        <a:rPr lang="en-US" sz="2000" dirty="0">
                          <a:latin typeface="Times New Roman" pitchFamily="18" charset="0"/>
                          <a:ea typeface="Times New Roman"/>
                          <a:cs typeface="Times New Roman" pitchFamily="18" charset="0"/>
                        </a:rPr>
                        <a:t> quarter of the year.</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476">
                <a:tc>
                  <a:txBody>
                    <a:bodyPr/>
                    <a:lstStyle/>
                    <a:p>
                      <a:pPr>
                        <a:lnSpc>
                          <a:spcPct val="115000"/>
                        </a:lnSpc>
                        <a:spcAft>
                          <a:spcPts val="0"/>
                        </a:spcAft>
                      </a:pPr>
                      <a:r>
                        <a:rPr lang="en-US" sz="2000" b="1" dirty="0">
                          <a:latin typeface="Times New Roman" pitchFamily="18" charset="0"/>
                          <a:ea typeface="Times New Roman"/>
                          <a:cs typeface="Times New Roman" pitchFamily="18" charset="0"/>
                        </a:rPr>
                        <a:t>slip back</a:t>
                      </a:r>
                      <a:endParaRPr lang="ru-RU" sz="20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pitchFamily="18" charset="0"/>
                          <a:ea typeface="Times New Roman"/>
                          <a:cs typeface="Times New Roman" pitchFamily="18" charset="0"/>
                        </a:rPr>
                        <a:t>only to </a:t>
                      </a:r>
                      <a:r>
                        <a:rPr lang="en-US" sz="2000" b="1" dirty="0">
                          <a:latin typeface="Times New Roman" pitchFamily="18" charset="0"/>
                          <a:ea typeface="Times New Roman"/>
                          <a:cs typeface="Times New Roman" pitchFamily="18" charset="0"/>
                        </a:rPr>
                        <a:t>slip back </a:t>
                      </a:r>
                      <a:r>
                        <a:rPr lang="en-US" sz="2000" dirty="0">
                          <a:latin typeface="Times New Roman" pitchFamily="18" charset="0"/>
                          <a:ea typeface="Times New Roman"/>
                          <a:cs typeface="Times New Roman" pitchFamily="18" charset="0"/>
                        </a:rPr>
                        <a:t>to 900 in May</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476">
                <a:tc>
                  <a:txBody>
                    <a:bodyPr/>
                    <a:lstStyle/>
                    <a:p>
                      <a:pPr>
                        <a:lnSpc>
                          <a:spcPct val="115000"/>
                        </a:lnSpc>
                        <a:spcAft>
                          <a:spcPts val="0"/>
                        </a:spcAft>
                      </a:pPr>
                      <a:r>
                        <a:rPr lang="en-US" sz="2000" b="1" dirty="0">
                          <a:latin typeface="Times New Roman" pitchFamily="18" charset="0"/>
                          <a:ea typeface="Times New Roman"/>
                          <a:cs typeface="Times New Roman" pitchFamily="18" charset="0"/>
                        </a:rPr>
                        <a:t>dip</a:t>
                      </a:r>
                      <a:endParaRPr lang="ru-RU" sz="20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pitchFamily="18" charset="0"/>
                          <a:ea typeface="Times New Roman"/>
                          <a:cs typeface="Times New Roman" pitchFamily="18" charset="0"/>
                        </a:rPr>
                        <a:t>The number of female doctors </a:t>
                      </a:r>
                      <a:r>
                        <a:rPr lang="en-US" sz="2000" b="1" dirty="0">
                          <a:latin typeface="Times New Roman" pitchFamily="18" charset="0"/>
                          <a:ea typeface="Times New Roman"/>
                          <a:cs typeface="Times New Roman" pitchFamily="18" charset="0"/>
                        </a:rPr>
                        <a:t>dipped</a:t>
                      </a:r>
                      <a:r>
                        <a:rPr lang="en-US" sz="2000" dirty="0">
                          <a:latin typeface="Times New Roman" pitchFamily="18" charset="0"/>
                          <a:ea typeface="Times New Roman"/>
                          <a:cs typeface="Times New Roman" pitchFamily="18" charset="0"/>
                        </a:rPr>
                        <a:t> in the last decade.</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2571629" y="188640"/>
            <a:ext cx="3791424" cy="707886"/>
          </a:xfrm>
          <a:prstGeom prst="rect">
            <a:avLst/>
          </a:prstGeom>
        </p:spPr>
        <p:txBody>
          <a:bodyPr wrap="square">
            <a:spAutoFit/>
          </a:bodyPr>
          <a:lstStyle/>
          <a:p>
            <a:pPr lvl="0" algn="ctr" fontAlgn="base">
              <a:spcBef>
                <a:spcPct val="0"/>
              </a:spcBef>
              <a:spcAft>
                <a:spcPct val="0"/>
              </a:spcAft>
            </a:pPr>
            <a:r>
              <a:rPr lang="en-US" sz="4000" b="1" dirty="0" smtClean="0">
                <a:latin typeface="Times New Roman" pitchFamily="18" charset="0"/>
                <a:ea typeface="Calibri" pitchFamily="34" charset="0"/>
                <a:cs typeface="Times New Roman" pitchFamily="18" charset="0"/>
              </a:rPr>
              <a:t>Down variations</a:t>
            </a:r>
            <a:endParaRPr lang="en-US" sz="4000" b="1" dirty="0" smtClean="0">
              <a:latin typeface="Times New Roman" pitchFamily="18" charset="0"/>
              <a:cs typeface="Times New Roman" pitchFamily="18" charset="0"/>
            </a:endParaRPr>
          </a:p>
        </p:txBody>
      </p:sp>
      <p:sp>
        <p:nvSpPr>
          <p:cNvPr id="44033" name="Rectangle 1"/>
          <p:cNvSpPr>
            <a:spLocks noChangeArrowheads="1"/>
          </p:cNvSpPr>
          <p:nvPr/>
        </p:nvSpPr>
        <p:spPr bwMode="auto">
          <a:xfrm>
            <a:off x="251520" y="3766693"/>
            <a:ext cx="849694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Notes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“Plummet” is the strongest word here. It means to fall very quickly and a long way.</a:t>
            </a: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lang="en-US" sz="2000" dirty="0" smtClean="0">
                <a:latin typeface="Times New Roman" pitchFamily="18" charset="0"/>
                <a:ea typeface="Calibri" pitchFamily="34" charset="0"/>
                <a:cs typeface="Times New Roman" pitchFamily="18" charset="0"/>
              </a:rPr>
              <a:t>i</a:t>
            </a: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  and “drop” are normally used for fairly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small decreases.</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“Slip back” is used for falls that come after rises.</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“Drop” and “Dip” are also frequently used as nouns: e.g. “a slight dip” “a sudden drop”.</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5576" y="1"/>
            <a:ext cx="7344816" cy="707886"/>
          </a:xfrm>
          <a:prstGeom prst="rect">
            <a:avLst/>
          </a:prstGeom>
        </p:spPr>
        <p:txBody>
          <a:bodyPr wrap="square">
            <a:spAutoFit/>
          </a:bodyPr>
          <a:lstStyle/>
          <a:p>
            <a:pPr algn="ctr"/>
            <a:r>
              <a:rPr lang="en-US" sz="4000" b="1" dirty="0" smtClean="0">
                <a:latin typeface="Times New Roman" pitchFamily="18" charset="0"/>
                <a:ea typeface="Calibri" pitchFamily="34" charset="0"/>
                <a:cs typeface="Times New Roman" pitchFamily="18" charset="0"/>
              </a:rPr>
              <a:t>Up  and down</a:t>
            </a:r>
            <a:endParaRPr lang="ru-RU" dirty="0"/>
          </a:p>
        </p:txBody>
      </p:sp>
      <p:sp>
        <p:nvSpPr>
          <p:cNvPr id="6" name="Прямоугольник 5"/>
          <p:cNvSpPr/>
          <p:nvPr/>
        </p:nvSpPr>
        <p:spPr>
          <a:xfrm>
            <a:off x="0" y="620688"/>
            <a:ext cx="9144000" cy="400110"/>
          </a:xfrm>
          <a:prstGeom prst="rect">
            <a:avLst/>
          </a:prstGeom>
        </p:spPr>
        <p:txBody>
          <a:bodyPr wrap="square">
            <a:spAutoFit/>
          </a:bodyPr>
          <a:lstStyle/>
          <a:p>
            <a:pPr algn="ctr"/>
            <a:r>
              <a:rPr lang="en-US" b="1" dirty="0" smtClean="0"/>
              <a:t>(</a:t>
            </a:r>
            <a:r>
              <a:rPr lang="en-US" sz="2000" b="1" dirty="0" smtClean="0">
                <a:latin typeface="Times New Roman" pitchFamily="18" charset="0"/>
                <a:cs typeface="Times New Roman" pitchFamily="18" charset="0"/>
              </a:rPr>
              <a:t>Sometimes you need to describe a graph that goes up and then down)</a:t>
            </a:r>
            <a:endParaRPr lang="ru-RU" sz="2000" b="1"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611560" y="1628800"/>
          <a:ext cx="8136904" cy="2232248"/>
        </p:xfrm>
        <a:graphic>
          <a:graphicData uri="http://schemas.openxmlformats.org/drawingml/2006/table">
            <a:tbl>
              <a:tblPr/>
              <a:tblGrid>
                <a:gridCol w="1872208"/>
                <a:gridCol w="2016224"/>
                <a:gridCol w="4248472"/>
              </a:tblGrid>
              <a:tr h="1062976">
                <a:tc>
                  <a:txBody>
                    <a:bodyPr/>
                    <a:lstStyle/>
                    <a:p>
                      <a:pPr algn="ctr">
                        <a:lnSpc>
                          <a:spcPct val="115000"/>
                        </a:lnSpc>
                        <a:spcAft>
                          <a:spcPts val="0"/>
                        </a:spcAft>
                      </a:pPr>
                      <a:r>
                        <a:rPr lang="en-US" sz="3200" b="1" dirty="0">
                          <a:solidFill>
                            <a:schemeClr val="tx2">
                              <a:lumMod val="50000"/>
                            </a:schemeClr>
                          </a:solidFill>
                          <a:latin typeface="Times New Roman" pitchFamily="18" charset="0"/>
                          <a:ea typeface="Calibri"/>
                          <a:cs typeface="Times New Roman" pitchFamily="18" charset="0"/>
                        </a:rPr>
                        <a:t>Verbs</a:t>
                      </a:r>
                      <a:endParaRPr lang="ru-RU" sz="3200" dirty="0">
                        <a:solidFill>
                          <a:schemeClr val="tx2">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dirty="0">
                          <a:solidFill>
                            <a:schemeClr val="tx2">
                              <a:lumMod val="50000"/>
                            </a:schemeClr>
                          </a:solidFill>
                          <a:latin typeface="Times New Roman" pitchFamily="18" charset="0"/>
                          <a:ea typeface="Calibri"/>
                          <a:cs typeface="Times New Roman" pitchFamily="18" charset="0"/>
                        </a:rPr>
                        <a:t>Nouns</a:t>
                      </a:r>
                      <a:endParaRPr lang="ru-RU" sz="3200" dirty="0">
                        <a:solidFill>
                          <a:schemeClr val="tx2">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dirty="0">
                          <a:solidFill>
                            <a:schemeClr val="tx2">
                              <a:lumMod val="50000"/>
                            </a:schemeClr>
                          </a:solidFill>
                          <a:latin typeface="Times New Roman" pitchFamily="18" charset="0"/>
                          <a:ea typeface="Calibri"/>
                          <a:cs typeface="Times New Roman" pitchFamily="18" charset="0"/>
                        </a:rPr>
                        <a:t>Examples</a:t>
                      </a:r>
                      <a:endParaRPr lang="ru-RU" sz="3200" dirty="0">
                        <a:solidFill>
                          <a:schemeClr val="tx2">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9272">
                <a:tc>
                  <a:txBody>
                    <a:bodyPr/>
                    <a:lstStyle/>
                    <a:p>
                      <a:pPr fontAlgn="base">
                        <a:lnSpc>
                          <a:spcPct val="115000"/>
                        </a:lnSpc>
                        <a:spcBef>
                          <a:spcPts val="1000"/>
                        </a:spcBef>
                        <a:spcAft>
                          <a:spcPts val="0"/>
                        </a:spcAft>
                      </a:pPr>
                      <a:r>
                        <a:rPr lang="en-US" sz="2000" b="0" i="0" dirty="0">
                          <a:solidFill>
                            <a:schemeClr val="tx2">
                              <a:lumMod val="50000"/>
                            </a:schemeClr>
                          </a:solidFill>
                          <a:latin typeface="Times New Roman" pitchFamily="18" charset="0"/>
                          <a:ea typeface="Times New Roman"/>
                          <a:cs typeface="Times New Roman" pitchFamily="18" charset="0"/>
                        </a:rPr>
                        <a:t>fluctuate</a:t>
                      </a:r>
                      <a:endParaRPr lang="ru-RU" sz="2000" b="0" i="1" dirty="0">
                        <a:solidFill>
                          <a:schemeClr val="tx2">
                            <a:lumMod val="50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Bef>
                          <a:spcPts val="1000"/>
                        </a:spcBef>
                        <a:spcAft>
                          <a:spcPts val="0"/>
                        </a:spcAft>
                      </a:pPr>
                      <a:r>
                        <a:rPr lang="en-US" sz="2000" b="0" i="0" dirty="0">
                          <a:solidFill>
                            <a:schemeClr val="tx2">
                              <a:lumMod val="50000"/>
                            </a:schemeClr>
                          </a:solidFill>
                          <a:latin typeface="Times New Roman" pitchFamily="18" charset="0"/>
                          <a:ea typeface="Times New Roman"/>
                          <a:cs typeface="Times New Roman" pitchFamily="18" charset="0"/>
                        </a:rPr>
                        <a:t>a fluctuation</a:t>
                      </a:r>
                      <a:endParaRPr lang="ru-RU" sz="2000" b="0" i="1" dirty="0">
                        <a:solidFill>
                          <a:schemeClr val="tx2">
                            <a:lumMod val="50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0" dirty="0">
                          <a:solidFill>
                            <a:schemeClr val="tx2">
                              <a:lumMod val="50000"/>
                            </a:schemeClr>
                          </a:solidFill>
                          <a:latin typeface="Times New Roman" pitchFamily="18" charset="0"/>
                          <a:ea typeface="Calibri"/>
                          <a:cs typeface="Times New Roman" pitchFamily="18" charset="0"/>
                        </a:rPr>
                        <a:t>It fluctuated </a:t>
                      </a:r>
                      <a:r>
                        <a:rPr lang="en-US" sz="2000" b="1" dirty="0">
                          <a:solidFill>
                            <a:schemeClr val="tx2">
                              <a:lumMod val="50000"/>
                            </a:schemeClr>
                          </a:solidFill>
                          <a:latin typeface="Times New Roman" pitchFamily="18" charset="0"/>
                          <a:ea typeface="Calibri"/>
                          <a:cs typeface="Times New Roman" pitchFamily="18" charset="0"/>
                        </a:rPr>
                        <a:t>between</a:t>
                      </a:r>
                      <a:r>
                        <a:rPr lang="en-US" sz="2000" b="0" dirty="0">
                          <a:solidFill>
                            <a:schemeClr val="tx2">
                              <a:lumMod val="50000"/>
                            </a:schemeClr>
                          </a:solidFill>
                          <a:latin typeface="Times New Roman" pitchFamily="18" charset="0"/>
                          <a:ea typeface="Calibri"/>
                          <a:cs typeface="Times New Roman" pitchFamily="18" charset="0"/>
                        </a:rPr>
                        <a:t> 6% and 8%</a:t>
                      </a:r>
                      <a:endParaRPr lang="ru-RU" sz="2000" b="0" dirty="0">
                        <a:solidFill>
                          <a:schemeClr val="tx2">
                            <a:lumMod val="50000"/>
                          </a:schemeClr>
                        </a:solidFill>
                        <a:latin typeface="Times New Roman" pitchFamily="18" charset="0"/>
                        <a:ea typeface="Calibri"/>
                        <a:cs typeface="Times New Roman" pitchFamily="18" charset="0"/>
                      </a:endParaRPr>
                    </a:p>
                    <a:p>
                      <a:pPr>
                        <a:lnSpc>
                          <a:spcPct val="115000"/>
                        </a:lnSpc>
                        <a:spcAft>
                          <a:spcPts val="0"/>
                        </a:spcAft>
                      </a:pPr>
                      <a:r>
                        <a:rPr lang="en-US" sz="2000" b="0" dirty="0">
                          <a:solidFill>
                            <a:schemeClr val="tx2">
                              <a:lumMod val="50000"/>
                            </a:schemeClr>
                          </a:solidFill>
                          <a:latin typeface="Times New Roman" pitchFamily="18" charset="0"/>
                          <a:ea typeface="Calibri"/>
                          <a:cs typeface="Times New Roman" pitchFamily="18" charset="0"/>
                        </a:rPr>
                        <a:t>There was a 2% fluctuation</a:t>
                      </a:r>
                      <a:endParaRPr lang="ru-RU" sz="2000" b="0" dirty="0">
                        <a:solidFill>
                          <a:schemeClr val="tx2">
                            <a:lumMod val="50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0" y="152440"/>
            <a:ext cx="89644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 change</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755575" y="1484784"/>
          <a:ext cx="7560840" cy="2505048"/>
        </p:xfrm>
        <a:graphic>
          <a:graphicData uri="http://schemas.openxmlformats.org/drawingml/2006/table">
            <a:tbl>
              <a:tblPr/>
              <a:tblGrid>
                <a:gridCol w="2065737"/>
                <a:gridCol w="2066601"/>
                <a:gridCol w="3428502"/>
              </a:tblGrid>
              <a:tr h="782828">
                <a:tc>
                  <a:txBody>
                    <a:bodyPr/>
                    <a:lstStyle/>
                    <a:p>
                      <a:pPr algn="ctr">
                        <a:lnSpc>
                          <a:spcPct val="115000"/>
                        </a:lnSpc>
                        <a:spcAft>
                          <a:spcPts val="0"/>
                        </a:spcAft>
                      </a:pPr>
                      <a:r>
                        <a:rPr lang="en-US" sz="3200" b="1" dirty="0">
                          <a:latin typeface="Times New Roman"/>
                          <a:ea typeface="Calibri"/>
                          <a:cs typeface="Times New Roman"/>
                        </a:rPr>
                        <a:t>Verb</a:t>
                      </a:r>
                      <a:endParaRPr lang="ru-RU" sz="3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dirty="0">
                          <a:latin typeface="Times New Roman"/>
                          <a:ea typeface="Calibri"/>
                          <a:cs typeface="Times New Roman"/>
                        </a:rPr>
                        <a:t>Adjective</a:t>
                      </a:r>
                      <a:endParaRPr lang="ru-RU" sz="3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dirty="0">
                          <a:latin typeface="Times New Roman"/>
                          <a:ea typeface="Calibri"/>
                          <a:cs typeface="Times New Roman"/>
                        </a:rPr>
                        <a:t>Example</a:t>
                      </a:r>
                      <a:endParaRPr lang="ru-RU" sz="3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1110">
                <a:tc>
                  <a:txBody>
                    <a:bodyPr/>
                    <a:lstStyle/>
                    <a:p>
                      <a:pPr>
                        <a:lnSpc>
                          <a:spcPct val="115000"/>
                        </a:lnSpc>
                        <a:spcAft>
                          <a:spcPts val="0"/>
                        </a:spcAft>
                      </a:pPr>
                      <a:r>
                        <a:rPr lang="en-US" sz="2000" dirty="0">
                          <a:latin typeface="Times New Roman" pitchFamily="18" charset="0"/>
                          <a:ea typeface="Calibri"/>
                          <a:cs typeface="Times New Roman" pitchFamily="18" charset="0"/>
                        </a:rPr>
                        <a:t>stabilize</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pitchFamily="18" charset="0"/>
                          <a:ea typeface="Calibri"/>
                          <a:cs typeface="Times New Roman" pitchFamily="18" charset="0"/>
                        </a:rPr>
                        <a:t>stable</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pitchFamily="18" charset="0"/>
                          <a:ea typeface="Calibri"/>
                          <a:cs typeface="Times New Roman" pitchFamily="18" charset="0"/>
                        </a:rPr>
                        <a:t>It stabilized </a:t>
                      </a:r>
                      <a:r>
                        <a:rPr lang="en-US" sz="2000" b="1" dirty="0">
                          <a:latin typeface="Times New Roman" pitchFamily="18" charset="0"/>
                          <a:ea typeface="Calibri"/>
                          <a:cs typeface="Times New Roman" pitchFamily="18" charset="0"/>
                        </a:rPr>
                        <a:t>at</a:t>
                      </a:r>
                      <a:r>
                        <a:rPr lang="en-US" sz="2000" dirty="0">
                          <a:latin typeface="Times New Roman" pitchFamily="18" charset="0"/>
                          <a:ea typeface="Calibri"/>
                          <a:cs typeface="Times New Roman" pitchFamily="18" charset="0"/>
                        </a:rPr>
                        <a:t> 6%</a:t>
                      </a:r>
                      <a:endParaRPr lang="ru-RU" sz="2000" dirty="0">
                        <a:latin typeface="Times New Roman" pitchFamily="18" charset="0"/>
                        <a:ea typeface="Calibri"/>
                        <a:cs typeface="Times New Roman" pitchFamily="18" charset="0"/>
                      </a:endParaRPr>
                    </a:p>
                    <a:p>
                      <a:pPr>
                        <a:lnSpc>
                          <a:spcPct val="115000"/>
                        </a:lnSpc>
                        <a:spcAft>
                          <a:spcPts val="0"/>
                        </a:spcAft>
                      </a:pPr>
                      <a:r>
                        <a:rPr lang="en-US" sz="2000" dirty="0">
                          <a:latin typeface="Times New Roman" pitchFamily="18" charset="0"/>
                          <a:ea typeface="Calibri"/>
                          <a:cs typeface="Times New Roman" pitchFamily="18" charset="0"/>
                        </a:rPr>
                        <a:t>It  remained stable </a:t>
                      </a:r>
                      <a:r>
                        <a:rPr lang="en-US" sz="2000" b="1" dirty="0">
                          <a:latin typeface="Times New Roman" pitchFamily="18" charset="0"/>
                          <a:ea typeface="Calibri"/>
                          <a:cs typeface="Times New Roman" pitchFamily="18" charset="0"/>
                        </a:rPr>
                        <a:t>at</a:t>
                      </a:r>
                      <a:r>
                        <a:rPr lang="en-US" sz="2000" dirty="0">
                          <a:latin typeface="Times New Roman" pitchFamily="18" charset="0"/>
                          <a:ea typeface="Calibri"/>
                          <a:cs typeface="Times New Roman" pitchFamily="18" charset="0"/>
                        </a:rPr>
                        <a:t> 6%</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555">
                <a:tc>
                  <a:txBody>
                    <a:bodyPr/>
                    <a:lstStyle/>
                    <a:p>
                      <a:pPr>
                        <a:lnSpc>
                          <a:spcPct val="115000"/>
                        </a:lnSpc>
                        <a:spcAft>
                          <a:spcPts val="0"/>
                        </a:spcAft>
                      </a:pPr>
                      <a:r>
                        <a:rPr lang="en-US" sz="2000" dirty="0">
                          <a:latin typeface="Times New Roman" pitchFamily="18" charset="0"/>
                          <a:ea typeface="Calibri"/>
                          <a:cs typeface="Times New Roman" pitchFamily="18" charset="0"/>
                        </a:rPr>
                        <a:t>remain steady</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pitchFamily="18" charset="0"/>
                          <a:ea typeface="Calibri"/>
                          <a:cs typeface="Times New Roman" pitchFamily="18" charset="0"/>
                        </a:rPr>
                        <a:t>steady</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pitchFamily="18" charset="0"/>
                          <a:ea typeface="Calibri"/>
                          <a:cs typeface="Times New Roman" pitchFamily="18" charset="0"/>
                        </a:rPr>
                        <a:t>It  remained steady </a:t>
                      </a:r>
                      <a:r>
                        <a:rPr lang="en-US" sz="2000" b="1" dirty="0">
                          <a:latin typeface="Times New Roman" pitchFamily="18" charset="0"/>
                          <a:ea typeface="Calibri"/>
                          <a:cs typeface="Times New Roman" pitchFamily="18" charset="0"/>
                        </a:rPr>
                        <a:t>at</a:t>
                      </a:r>
                      <a:r>
                        <a:rPr lang="en-US" sz="2000" dirty="0">
                          <a:latin typeface="Times New Roman" pitchFamily="18" charset="0"/>
                          <a:ea typeface="Calibri"/>
                          <a:cs typeface="Times New Roman" pitchFamily="18" charset="0"/>
                        </a:rPr>
                        <a:t> 6%</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555">
                <a:tc>
                  <a:txBody>
                    <a:bodyPr/>
                    <a:lstStyle/>
                    <a:p>
                      <a:pPr algn="ctr">
                        <a:lnSpc>
                          <a:spcPct val="115000"/>
                        </a:lnSpc>
                        <a:spcAft>
                          <a:spcPts val="0"/>
                        </a:spcAft>
                      </a:pPr>
                      <a:r>
                        <a:rPr lang="en-US" sz="2000" dirty="0">
                          <a:latin typeface="Times New Roman" pitchFamily="18" charset="0"/>
                          <a:ea typeface="Calibri"/>
                          <a:cs typeface="Times New Roman" pitchFamily="18" charset="0"/>
                        </a:rPr>
                        <a:t>-</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pitchFamily="18" charset="0"/>
                          <a:ea typeface="Calibri"/>
                          <a:cs typeface="Times New Roman" pitchFamily="18" charset="0"/>
                        </a:rPr>
                        <a:t>no change</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pitchFamily="18" charset="0"/>
                          <a:ea typeface="Calibri"/>
                          <a:cs typeface="Times New Roman" pitchFamily="18" charset="0"/>
                        </a:rPr>
                        <a:t>There was no change </a:t>
                      </a:r>
                      <a:r>
                        <a:rPr lang="en-US" sz="2000" b="1" dirty="0">
                          <a:latin typeface="Times New Roman" pitchFamily="18" charset="0"/>
                          <a:ea typeface="Calibri"/>
                          <a:cs typeface="Times New Roman" pitchFamily="18" charset="0"/>
                        </a:rPr>
                        <a:t>at</a:t>
                      </a:r>
                      <a:r>
                        <a:rPr lang="en-US" sz="2000" dirty="0">
                          <a:latin typeface="Times New Roman" pitchFamily="18" charset="0"/>
                          <a:ea typeface="Calibri"/>
                          <a:cs typeface="Times New Roman" pitchFamily="18" charset="0"/>
                        </a:rPr>
                        <a:t> 6%</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6765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Top</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115616" y="1700808"/>
          <a:ext cx="6999233" cy="1999844"/>
        </p:xfrm>
        <a:graphic>
          <a:graphicData uri="http://schemas.openxmlformats.org/drawingml/2006/table">
            <a:tbl>
              <a:tblPr/>
              <a:tblGrid>
                <a:gridCol w="1814658"/>
                <a:gridCol w="2376264"/>
                <a:gridCol w="2808311"/>
              </a:tblGrid>
              <a:tr h="864096">
                <a:tc>
                  <a:txBody>
                    <a:bodyPr/>
                    <a:lstStyle/>
                    <a:p>
                      <a:pPr algn="ctr">
                        <a:lnSpc>
                          <a:spcPct val="115000"/>
                        </a:lnSpc>
                        <a:spcAft>
                          <a:spcPts val="0"/>
                        </a:spcAft>
                      </a:pPr>
                      <a:r>
                        <a:rPr lang="en-US" sz="3200" b="1" dirty="0">
                          <a:latin typeface="Times New Roman"/>
                          <a:ea typeface="Calibri"/>
                          <a:cs typeface="Times New Roman"/>
                        </a:rPr>
                        <a:t>Verb</a:t>
                      </a:r>
                      <a:endParaRPr lang="ru-RU" sz="3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dirty="0">
                          <a:latin typeface="Times New Roman"/>
                          <a:ea typeface="Calibri"/>
                          <a:cs typeface="Times New Roman"/>
                        </a:rPr>
                        <a:t>Noun</a:t>
                      </a:r>
                      <a:endParaRPr lang="ru-RU" sz="3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dirty="0">
                          <a:latin typeface="Times New Roman"/>
                          <a:ea typeface="Calibri"/>
                          <a:cs typeface="Times New Roman"/>
                        </a:rPr>
                        <a:t>Example</a:t>
                      </a:r>
                      <a:endParaRPr lang="ru-RU" sz="3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5748">
                <a:tc>
                  <a:txBody>
                    <a:bodyPr/>
                    <a:lstStyle/>
                    <a:p>
                      <a:pPr>
                        <a:lnSpc>
                          <a:spcPct val="115000"/>
                        </a:lnSpc>
                        <a:spcAft>
                          <a:spcPts val="0"/>
                        </a:spcAft>
                      </a:pPr>
                      <a:r>
                        <a:rPr lang="en-US" sz="2000" dirty="0">
                          <a:latin typeface="Times New Roman" pitchFamily="18" charset="0"/>
                          <a:ea typeface="Calibri"/>
                          <a:cs typeface="Times New Roman" pitchFamily="18" charset="0"/>
                        </a:rPr>
                        <a:t>peak</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pitchFamily="18" charset="0"/>
                          <a:ea typeface="Calibri"/>
                          <a:cs typeface="Times New Roman" pitchFamily="18" charset="0"/>
                        </a:rPr>
                        <a:t>(reach) a peak</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pitchFamily="18" charset="0"/>
                          <a:ea typeface="Calibri"/>
                          <a:cs typeface="Times New Roman" pitchFamily="18" charset="0"/>
                        </a:rPr>
                        <a:t>It peaked </a:t>
                      </a:r>
                      <a:r>
                        <a:rPr lang="en-US" sz="2000" b="1" dirty="0">
                          <a:latin typeface="Times New Roman" pitchFamily="18" charset="0"/>
                          <a:ea typeface="Calibri"/>
                          <a:cs typeface="Times New Roman" pitchFamily="18" charset="0"/>
                        </a:rPr>
                        <a:t>at </a:t>
                      </a:r>
                      <a:r>
                        <a:rPr lang="en-US" sz="2000" dirty="0">
                          <a:latin typeface="Times New Roman" pitchFamily="18" charset="0"/>
                          <a:ea typeface="Calibri"/>
                          <a:cs typeface="Times New Roman" pitchFamily="18" charset="0"/>
                        </a:rPr>
                        <a:t>10%</a:t>
                      </a:r>
                      <a:endParaRPr lang="ru-RU" sz="2000" dirty="0">
                        <a:latin typeface="Times New Roman" pitchFamily="18" charset="0"/>
                        <a:ea typeface="Calibri"/>
                        <a:cs typeface="Times New Roman" pitchFamily="18" charset="0"/>
                      </a:endParaRPr>
                    </a:p>
                    <a:p>
                      <a:pPr>
                        <a:lnSpc>
                          <a:spcPct val="115000"/>
                        </a:lnSpc>
                        <a:spcAft>
                          <a:spcPts val="0"/>
                        </a:spcAft>
                      </a:pPr>
                      <a:r>
                        <a:rPr lang="en-US" sz="2000" dirty="0">
                          <a:latin typeface="Times New Roman" pitchFamily="18" charset="0"/>
                          <a:ea typeface="Calibri"/>
                          <a:cs typeface="Times New Roman" pitchFamily="18" charset="0"/>
                        </a:rPr>
                        <a:t>It reached a peak </a:t>
                      </a:r>
                      <a:r>
                        <a:rPr lang="en-US" sz="2000" b="1" dirty="0">
                          <a:latin typeface="Times New Roman" pitchFamily="18" charset="0"/>
                          <a:ea typeface="Calibri"/>
                          <a:cs typeface="Times New Roman" pitchFamily="18" charset="0"/>
                        </a:rPr>
                        <a:t>of</a:t>
                      </a:r>
                      <a:r>
                        <a:rPr lang="en-US" sz="2000" dirty="0">
                          <a:latin typeface="Times New Roman" pitchFamily="18" charset="0"/>
                          <a:ea typeface="Calibri"/>
                          <a:cs typeface="Times New Roman" pitchFamily="18" charset="0"/>
                        </a:rPr>
                        <a:t> 10%</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8199</TotalTime>
  <Words>2419</Words>
  <Application>Microsoft Office PowerPoint</Application>
  <PresentationFormat>Экран (4:3)</PresentationFormat>
  <Paragraphs>545</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Ольга</cp:lastModifiedBy>
  <cp:revision>246</cp:revision>
  <dcterms:created xsi:type="dcterms:W3CDTF">2018-02-14T13:04:40Z</dcterms:created>
  <dcterms:modified xsi:type="dcterms:W3CDTF">2018-03-13T17:25:09Z</dcterms:modified>
</cp:coreProperties>
</file>