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6" r:id="rId2"/>
    <p:sldId id="302" r:id="rId3"/>
    <p:sldId id="258" r:id="rId4"/>
    <p:sldId id="259" r:id="rId5"/>
    <p:sldId id="260" r:id="rId6"/>
    <p:sldId id="303" r:id="rId7"/>
    <p:sldId id="261" r:id="rId8"/>
    <p:sldId id="264" r:id="rId9"/>
    <p:sldId id="262" r:id="rId10"/>
    <p:sldId id="263" r:id="rId11"/>
    <p:sldId id="267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300" r:id="rId26"/>
    <p:sldId id="279" r:id="rId27"/>
    <p:sldId id="280" r:id="rId28"/>
    <p:sldId id="281" r:id="rId29"/>
    <p:sldId id="282" r:id="rId30"/>
    <p:sldId id="283" r:id="rId31"/>
    <p:sldId id="286" r:id="rId32"/>
    <p:sldId id="284" r:id="rId33"/>
    <p:sldId id="285" r:id="rId34"/>
    <p:sldId id="301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494" autoAdjust="0"/>
  </p:normalViewPr>
  <p:slideViewPr>
    <p:cSldViewPr>
      <p:cViewPr varScale="1">
        <p:scale>
          <a:sx n="63" d="100"/>
          <a:sy n="63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20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E793A-E9DC-463F-969A-258F93E42BB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1411E-05AD-41C4-A487-E1343C027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1411E-05AD-41C4-A487-E1343C0274A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4D0F-75A6-4BAD-B08F-ED6555C774A5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9011F-3171-4981-9E75-A7725B1C9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72400" cy="1470025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solidFill>
                  <a:srgbClr val="2D2D8A"/>
                </a:solidFill>
              </a:rPr>
              <a:t/>
            </a:r>
            <a:br>
              <a:rPr lang="ru-RU" altLang="ru-RU" sz="5400" b="1" dirty="0" smtClean="0">
                <a:solidFill>
                  <a:srgbClr val="2D2D8A"/>
                </a:solidFill>
              </a:rPr>
            </a:br>
            <a:r>
              <a:rPr lang="ru-RU" altLang="ru-RU" sz="5400" b="1" dirty="0">
                <a:solidFill>
                  <a:srgbClr val="2D2D8A"/>
                </a:solidFill>
              </a:rPr>
              <a:t/>
            </a:r>
            <a:br>
              <a:rPr lang="ru-RU" altLang="ru-RU" sz="5400" b="1" dirty="0">
                <a:solidFill>
                  <a:srgbClr val="2D2D8A"/>
                </a:solidFill>
              </a:rPr>
            </a:br>
            <a:r>
              <a:rPr lang="ru-RU" altLang="ru-RU" sz="5400" b="1" dirty="0" smtClean="0">
                <a:solidFill>
                  <a:srgbClr val="2D2D8A"/>
                </a:solidFill>
              </a:rPr>
              <a:t/>
            </a:r>
            <a:br>
              <a:rPr lang="ru-RU" altLang="ru-RU" sz="5400" b="1" dirty="0" smtClean="0">
                <a:solidFill>
                  <a:srgbClr val="2D2D8A"/>
                </a:solidFill>
              </a:rPr>
            </a:br>
            <a: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Новый порядок </a:t>
            </a:r>
            <a:b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проведения аттестации </a:t>
            </a:r>
            <a:b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</a:t>
            </a:r>
            <a:br>
              <a:rPr lang="ru-RU" altLang="ru-RU" sz="54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1268746" y="4293096"/>
            <a:ext cx="45719" cy="9136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аттестации</a:t>
            </a:r>
            <a:r>
              <a:rPr lang="ru-RU" altLang="ru-RU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(для педагогических работников) 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Установление квалификационной категории (первой, высшей)</a:t>
            </a:r>
          </a:p>
          <a:p>
            <a:pPr marL="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Проводится АК, самостоятельно формируемыми</a:t>
            </a: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уполномоченными органами государственной</a:t>
            </a: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власти субъекта РФ (для педагогических</a:t>
            </a: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работников муниципальных, частных</a:t>
            </a: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организаций и организаций, находящихся в</a:t>
            </a:r>
          </a:p>
          <a:p>
            <a:pPr marL="0" algn="just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ведении субъекта РФ)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Отличительные особенности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Установленная первая или высшая квалификационная категория сохраняет действие при переходе в другую организацию, в т.ч. в другом субъекте РФ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действия квалификационной категории продлению не подлежит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педагогического работника о проведении аттестации не зависит от продолжительности работы в организации, может быть подано в период нахождения в отпуске по уходу за ребенком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Истечение срока действия высшей квалификационной категории не ограничивает право педагога о проведении аттестации на высшую категорию по той же должности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Отличительные особенности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педагогического работника о проведении аттестации рассматривается в срок не более 30 календарных дней со дня получения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Педагогические работники, которым отказано в установлении первой (высшей)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категории, могут обратиться о проведении аттестации на ту же квалификационную категорию не ранее чем через год со дня принятия соответствующего 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ешения аттестационной комиссией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аттестации для педагогического работника не более 60 календарных дней (от начала аттестации до принятия решения аттестационной комиссией)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аттестации педагогических работников 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 результатам аттестации педагогического работника принимает одно из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следующих решений: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установить первую (высшую)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квалификационную категорию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(указывается должность педагогического работника);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отказать в установлении первой (высшей)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(указывается должность педагогического работника)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Распорядительный акт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 установлении первой или высшей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размещается на официальных сайтах в сети  «Интернет»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осуществления всестороннего анализа профессиональной деятельности педагогических работников привлекаются специалисты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Аттестационные требования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  <a:t>Первая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 образовательных программ по итогам мониторингов, проводимых ОО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ПП РФ от 05.08.2013 г.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  <a:t>Высшая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 обучающимися положительной динамики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результатов освоения образовательных программ по итогам мониторингов, проводимых ОО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 обучающимися положительных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результатов освоения образовательных программ по итогам мониторинга системы образования, проводимого в порядке, установленном ПП РФ от 05.08.2013 г.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Аттестационные требования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Первая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Выявление развития у обучающихся способностей к научной (интеллектуальной), творческой, физкультурно-спортивной   деятельности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образования, совершенствования методов обучения и воспитания,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Высшая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Выявление 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развитие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способностей обучающихся к научной (интеллектуальной), творческой, физкультурно-спортивной деятельности,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их участия в олимпиадах, конкурсах, фестивалях, соревнованиях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 , совершенствование методов обучения и воспитания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продуктивного использования новых образовательных технологий,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Аттестационные требования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Первая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транслирования в педагогических коллективах опыта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практических результатов своей профессиональной деятельности,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активное участие в работе методических объединений педагогических работников организации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Высшая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транслирования в педагогических коллективах опыта практических результатов своей профессиональной деятельности,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том числе экспериментальной и инновационной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активное участие в работе методических объединений педагогических работников организац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ий , в разработке программно-методического сопровождения образовательного процесса,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профессиональных конкурсах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профессионального портфеля педагогических достижений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работники, имеющие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государственные и (или) отраслевые 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и (или) региональные награды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при условии соответствия профилю педагогической деятельности или преподаваемой дисциплине;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работники, имеющие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ученую степень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кандидата или доктора наук;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-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победители конкурсного отбора федерального и (или) регионального уровня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рамках приоритетного национального проекта «Образование» за последние 5 лет;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–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победители, призеры и лауреаты очных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общероссийских и региональных конкурсов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профессионального мастерства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(«Учитель года», «Сердце отдаю детям», «Воспитать человека» и др.) за последние 5 лет;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–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специалисты (эксперты)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регионального банка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условии их участия в выполнении экспертных работ не менее 5 раз в год в течение 5 лет, предшествующих его аттестации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Методика оценки </a:t>
            </a:r>
            <a:b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 педагогических работников</a:t>
            </a:r>
            <a:b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и показатели профессиональной деятельности: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общие (с 1 по 9);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должностям (10*);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индивидуальные - дополнительные баллы (11)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0" y="404664"/>
            <a:ext cx="73042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435280" cy="604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140"/>
                <a:gridCol w="664269"/>
                <a:gridCol w="664269"/>
                <a:gridCol w="664269"/>
                <a:gridCol w="664269"/>
                <a:gridCol w="601064"/>
              </a:tblGrid>
              <a:tr h="15205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профессиональной деятельности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бал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ЭГ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Член ЭГ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Член  ЭГ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</a:t>
                      </a:r>
                    </a:p>
                  </a:txBody>
                  <a:tcPr marT="45708" marB="45708" horzOverflow="overflow"/>
                </a:tc>
              </a:tr>
              <a:tr h="706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Освоение дополнительных профессиональных программ (за последние 3 года) 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0-4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  <a:tr h="706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Проектировочные умения 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0-3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  <a:tr h="706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Диагностические и оценочные умения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0-5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  <a:tr h="706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Умение создавать условия для развития обучающихся 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0-8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  <a:tr h="7062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Использование информационно-коммуникационных технологий в профессиональной деятельности 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0-5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  <a:tr h="997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Использование современных образовательных (коррекционно-развивающих, сопровождения, социально-педагогических и др.) технологий, методик и техник</a:t>
                      </a:r>
                    </a:p>
                  </a:txBody>
                  <a:tcPr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0-3</a:t>
                      </a: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аттестации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1"/>
            <a:ext cx="8892480" cy="4525963"/>
          </a:xfrm>
        </p:spPr>
        <p:txBody>
          <a:bodyPr/>
          <a:lstStyle/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alt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Аттестацию не проходят претенденты проработавшие менее 2-х лет после установления  первой квалификационной категории</a:t>
            </a:r>
          </a:p>
          <a:p>
            <a:pPr algn="ctr">
              <a:buNone/>
            </a:pPr>
            <a:endParaRPr lang="ru-RU" alt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Основанием для аттестации является заявление претендента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995936" y="1700808"/>
          <a:ext cx="504056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33187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Добровольная в целях установления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85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квалификационная категория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Высшая 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72815"/>
          <a:ext cx="3528392" cy="149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</a:tblGrid>
              <a:tr h="307538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Обязательная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262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ru-RU" sz="1800" b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Подтверждение соответствия</a:t>
                      </a:r>
                    </a:p>
                    <a:p>
                      <a:pPr algn="ctr">
                        <a:buNone/>
                      </a:pPr>
                      <a:r>
                        <a:rPr lang="ru-RU" altLang="ru-RU" sz="1800" b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занимаемой должности</a:t>
                      </a:r>
                      <a:endParaRPr lang="ru-RU" b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260648"/>
            <a:ext cx="29837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435279" cy="63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947"/>
                <a:gridCol w="590461"/>
                <a:gridCol w="664269"/>
                <a:gridCol w="664269"/>
                <a:gridCol w="664269"/>
                <a:gridCol w="601064"/>
              </a:tblGrid>
              <a:tr h="134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профессиональной деятельности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ЭГ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Член ЭГ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Член  ЭГ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бал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</a:t>
                      </a:r>
                    </a:p>
                  </a:txBody>
                  <a:tcPr horzOverflow="overflow"/>
                </a:tc>
              </a:tr>
              <a:tr h="808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Взаимодействие с участниками образовательных отношений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08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Участие в методической и инновационной деятельности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11604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Результативность методической (учебно-методической, научно-методической) деятельности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08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10.* Результативность образовательной деятельности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088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Дополнительные баллы (из перечня оснований)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978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Максимальное количество баллов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Освоение дополнительных профессиональных программ    </a:t>
            </a:r>
            <a:b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 последние 3 года)                                                                  </a:t>
            </a:r>
            <a:r>
              <a:rPr lang="ru-RU" altLang="ru-RU" b="1" dirty="0" smtClean="0">
                <a:solidFill>
                  <a:schemeClr val="accent2"/>
                </a:solidFill>
              </a:rPr>
              <a:t/>
            </a:r>
            <a:br>
              <a:rPr lang="ru-RU" altLang="ru-RU" b="1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71296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3505"/>
                <a:gridCol w="1459463"/>
              </a:tblGrid>
              <a:tr h="1037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баллов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(0-4)</a:t>
                      </a:r>
                    </a:p>
                  </a:txBody>
                  <a:tcPr horzOverflow="overflow"/>
                </a:tc>
              </a:tr>
              <a:tr h="82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1.1)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Обучение по программе по охране труда и проверки знаний требований охраны труда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207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1.2) Обучение по программе повышения квалификации по профилю педагогической деятельности объемом 72 часа (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 часов - для учителей, реализующих основную образовательную программу основного общего образования и (или) среднего общего образования)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3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1.3) Обучение по программам повышения квалификации по педагогической тематике объемом  менее 72 часов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2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1.4) Обучение на семинарах различной тематики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Проектировочные умения (проектировочная компетенция)                                               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856984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0896"/>
                <a:gridCol w="1406088"/>
              </a:tblGrid>
              <a:tr h="1033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(0-3)</a:t>
                      </a:r>
                    </a:p>
                  </a:txBody>
                  <a:tcPr horzOverflow="overflow"/>
                </a:tc>
              </a:tr>
              <a:tr h="95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2.1) умение проектировать цели обучения, воспитания, развития (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диагностичность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прогностичность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триединство)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2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2.2) умение выбирать (отбирать) методы, средства и организационные формы обучения, воспитания, развития обучающихся и коррекционно-развивающей, профилактической работы и т.п.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2219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2.3) умение разрабатывать образовательные программы (рабочая программа учебных предметов, курсов, дисциплин (модулей), рабочая учебная программа, программа внеурочной деятельности, программа психолого-педагогического сопровождения, программа элективного курса, адаптированные образовательные программы и др.)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Диагностические и оценочные умения (диагностическая компетенция, оценочная компетенция)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764705"/>
          <a:ext cx="8928992" cy="596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  <a:gridCol w="1080120"/>
              </a:tblGrid>
              <a:tr h="1366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(0-5)</a:t>
                      </a:r>
                    </a:p>
                  </a:txBody>
                  <a:tcPr horzOverflow="overflow"/>
                </a:tc>
              </a:tr>
              <a:tr h="825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3.1) умение применять современные методики диагностирования, контроля и оценки достижений обучающихся и воспитанников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25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3.2) умение отбирать (разрабатывать) контрольно-оценочные материалы (КОС, КИМ и др.) для  использования в образовательном процессе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25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3.3) умение анализировать и представлять результаты диагностирования, контроля и оценки образовательных достижений и результатов обучающихся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51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3.4) умение выявлять уровень развития  способностей обучающихся к научной (интеллектуальной), творческой, физкультурно-спортивной и др. деятельности; изучение образовательных запросов и интересов обучающихся (в том числе с особыми образовательными потребностями)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550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3.5) умение анализировать уроки, занятия, мероприятия с помощью различных методов и техник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Умение создавать условия для развития обучающихся (организационно-методическая компетенция)                   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856984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80120"/>
              </a:tblGrid>
              <a:tr h="1465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(0-8)</a:t>
                      </a:r>
                    </a:p>
                  </a:txBody>
                  <a:tcPr horzOverflow="overflow"/>
                </a:tc>
              </a:tr>
              <a:tr h="69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4.1) обеспечение безопасных условий организации образовательного процесса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69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4.2) организация психологически безопасной образовательной среды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653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4.3) отсутствие жалоб и конфликтных ситуаций со стороны участников образовательных отношений, дисциплинарных взысканий со стороны работодателя, административных наказаний, связанных с профессиональной деятельностью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26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4.4) отсутствие травматизма в ходе образовательного процесса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Умение создавать условия для развития обучающихся (организационно-методическая компетенция)                   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856984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9754"/>
                <a:gridCol w="1107230"/>
              </a:tblGrid>
              <a:tr h="1043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(0-8)</a:t>
                      </a:r>
                    </a:p>
                  </a:txBody>
                  <a:tcPr horzOverflow="overflow"/>
                </a:tc>
              </a:tr>
              <a:tr h="95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4.5)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оздание (адаптация) учебно-методического комплекса (комплекта) к реализуемой программе с учетом особенностей обучающихся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279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4.6)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элементов образовательной инфраструктуры (оформление кабинета, музея, исследовательского центра и т.п.),  адаптированных к особым образовательным потребностям обучающихся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43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4.7)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Опыт разработки программ (в т.ч. индивидуальных), направленных на удовлетворение индивидуальных запросов и интересов обучающихся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14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4.8)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Соответствие рабочей учебно-методической документации требованиям ФГОС и требованиям, установленным в образовательной организации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Использование информационно - коммуникационных технологий в профессиональной деятельности (ИКТ - компетентность)                   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12968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  <a:gridCol w="1080120"/>
              </a:tblGrid>
              <a:tr h="101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(0-5)</a:t>
                      </a:r>
                    </a:p>
                  </a:txBody>
                  <a:tcPr horzOverflow="overflow"/>
                </a:tc>
              </a:tr>
              <a:tr h="67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5.1) умение находить и объединять информацию из различных источников сети  «Интернет»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67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5.2) ведение в электронной форме документации (в т.ч. электронный журнал и др.)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1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5.3) использование прикладного программного обеспечения (обработка графики, звука и т.п.) для организации своей профессиональной деятельности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1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5.4) использование мультимедийных технологий и интерактивного оборудования в образовательном процессе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1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5.5) использование сервисов сети «Интернет», банков электронных образовательных ресурсов в образовательной деятельности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Использование современных образовательных (коррекционно-развивающих, сопровождения, социально-педагогических и др.) технологий, методик и техник (технологическая компетенция)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856984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0886"/>
                <a:gridCol w="1096098"/>
              </a:tblGrid>
              <a:tr h="1675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(0-3)</a:t>
                      </a:r>
                    </a:p>
                  </a:txBody>
                  <a:tcPr horzOverflow="overflow"/>
                </a:tc>
              </a:tr>
              <a:tr h="1288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6.1) использование разнообразных форм и методов; отдельных приемов современных технологий в образовательном процессе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288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6.2) системное использование двух и более образовательных технологий и методик в течение нескольких лет (от 2 лет и более)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5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6.3) разработка элементов собственной методики работы (технологии, техники)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Взаимодействие с участниками образовательных отношений (коммуникативная компетенция)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  <a:gridCol w="1656184"/>
              </a:tblGrid>
              <a:tr h="1472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(0-4)</a:t>
                      </a:r>
                    </a:p>
                  </a:txBody>
                  <a:tcPr horzOverflow="overflow"/>
                </a:tc>
              </a:tr>
              <a:tr h="792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7.1) результативное взаимодействие с обучающимися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792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7.2) результативное взаимодействие с родителями (законными представителями) обучающихся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792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7.3) результативное взаимодействие с коллегами, администрацией и др.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189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7.4) системное взаимодействие со специалистами вне образовательной организации (с социальными партнерами)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Участие в методической  и инновационной деятельности (методическая компетенция) </a:t>
            </a:r>
            <a:b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b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5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296144"/>
              </a:tblGrid>
              <a:tr h="1732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(0-8)</a:t>
                      </a:r>
                    </a:p>
                  </a:txBody>
                  <a:tcPr horzOverflow="overflow"/>
                </a:tc>
              </a:tr>
              <a:tr h="79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8.1) участие в работе методического объединения педагогов  образовательной организации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79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8.2) участие в работе методического объединения специалистов других ОО, округа, района/города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540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8.3) участие в работе творческих, проектных групп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599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8.4) участие в качестве эксперта ГЭК,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РБЭ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проверке работ ЕГЭ, ОГЭ, в экспертном совете ОО, члена жюри конкурсов профессионального мастерства, аттестационной комиссии, судьи на соревнованиях и т.п.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88907" y="134634"/>
            <a:ext cx="1019605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3541" y="242646"/>
            <a:ext cx="8229600" cy="6480720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В региональную аттестационную комиссию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министерства образования и науки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Архангельской области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от Ф.И.О. полностью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должность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наименование ОУ в соответствии с уставом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район, город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ЗАЯВЛЕНИЕ</a:t>
            </a:r>
          </a:p>
          <a:p>
            <a:pPr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Прошу аттестовать меня в 20__ году на ____________ квалификационную категорию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 должности ___________________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настоящее время (имею ___________ квалификационную категорию по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аттестуемой должности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срок ее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</a:p>
          <a:p>
            <a:pPr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/ квалификационной категории не имею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Основанием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для аттестации на указанную в заявлении квалификационную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категорию считаю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соответствующие требованиям, предъявляемым к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квалификационной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категории¹: _____________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 даты предыдущей аттестации, при аттестации впервые - не более 5 лет)  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Сообщаю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 себе следующие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сведения²: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Образование______________________________________________________________________________________________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(какое учреждение профессионального образования окончил, когда,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полученная специальность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квалификация – в соответствии с дипломом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общий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трудовой стаж _________ лет, стаж педагогической работы ________________,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 специальности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___________лет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в данной должности ___________ лет; в данном учреждении ___________ лет.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Имею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следующие награды, звания, ученую степень, ученое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звание___________________________________________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 повышении квалификации (за последние 5 лет, предшествующие аттестации)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                      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где, когда, тема, количество часов)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Участие в методической  и инновационной деятельности (методическая компетенция) </a:t>
            </a:r>
            <a:b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altLang="ru-RU" sz="2000" b="1" dirty="0" smtClean="0">
                <a:solidFill>
                  <a:schemeClr val="accent2"/>
                </a:solidFill>
              </a:rPr>
              <a:t/>
            </a:r>
            <a:br>
              <a:rPr lang="ru-RU" altLang="ru-RU" sz="2000" b="1" dirty="0" smtClean="0">
                <a:solidFill>
                  <a:schemeClr val="accent2"/>
                </a:solidFill>
              </a:rPr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95285"/>
          <a:ext cx="8856984" cy="5972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96144"/>
              </a:tblGrid>
              <a:tr h="1629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(0-8)</a:t>
                      </a:r>
                    </a:p>
                  </a:txBody>
                  <a:tcPr horzOverflow="overflow"/>
                </a:tc>
              </a:tr>
              <a:tr h="815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8.5) участие в экспериментальной и инновационной деятельности (для высшей квалификационной категории):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0-4</a:t>
                      </a:r>
                    </a:p>
                  </a:txBody>
                  <a:tcPr marL="68580" marR="68580" marT="0" marB="0" anchor="ctr" horzOverflow="overflow"/>
                </a:tc>
              </a:tr>
              <a:tr h="929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8.5.1) опыт реализации программ и проектов инновационного характера на уровне образовательной организации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612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8.5.2) опыт реализации программ и проектов  инновационного характера на муниципальном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929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8.5.3) опыт реализации программ и проектов экспериментального и/или/ инновационного характера на региональном  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929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8.5.4)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опыт реализации программ и проектов экспериментального и/или/ инновационного характера на федеральном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Результативность методической (учебно-методической, научно-методической) деятельности                                              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08050"/>
          <a:ext cx="8784976" cy="5617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20"/>
              </a:tblGrid>
              <a:tr h="1721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 (0-14)</a:t>
                      </a:r>
                    </a:p>
                  </a:txBody>
                  <a:tcPr horzOverflow="overflow"/>
                </a:tc>
              </a:tr>
              <a:tr h="1075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9.1) участие в профессиональных конкурсах (смотрах, фестивалях, соревнованиях, выставках профессионального мастерства и т. п.):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0-4</a:t>
                      </a:r>
                    </a:p>
                  </a:txBody>
                  <a:tcPr marL="68580" marR="68580" marT="0" marB="0" anchor="ctr" horzOverflow="overflow"/>
                </a:tc>
              </a:tr>
              <a:tr h="43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9.1.1) на уровне образовательной организации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3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9.1.2) на муниципальном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3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9.1.3) на региональном и (или) межрегиональном 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3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9.1.4) на федеральном и (или) международном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75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9.2) наличие положительных внешних рецензий на авторские методические разработки (для высшей квалификационной категории)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0-1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Результативность методической (учебно-методической, научно-методической) деятельности                                                </a:t>
            </a:r>
            <a:r>
              <a:rPr lang="ru-RU" altLang="ru-RU" b="1" dirty="0" smtClean="0">
                <a:solidFill>
                  <a:schemeClr val="accent2"/>
                </a:solidFill>
              </a:rPr>
              <a:t/>
            </a:r>
            <a:br>
              <a:rPr lang="ru-RU" altLang="ru-RU" b="1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4"/>
          <a:ext cx="8712968" cy="5472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152128"/>
              </a:tblGrid>
              <a:tr h="1186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(0-14)</a:t>
                      </a:r>
                    </a:p>
                  </a:txBody>
                  <a:tcPr horzOverflow="overflow"/>
                </a:tc>
              </a:tr>
              <a:tr h="830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9.3) наличие публикаций (без учета публикаций в сети «Интернет»):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0-4</a:t>
                      </a:r>
                    </a:p>
                  </a:txBody>
                  <a:tcPr marL="68580" marR="68580" marT="0" marB="0" anchor="ctr" horzOverflow="overflow"/>
                </a:tc>
              </a:tr>
              <a:tr h="830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9.3.1) публикации материалов  в изданиях образовательной организации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8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9.3.2) публикации в изданиях муниципального уровня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30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9.3.3) публикации в региональных и (или) межрегиональных изданиях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30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9.3.4) публикации в федеральных и (или) международных изданиях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813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Результативность методической (учебно-методической, научно-методической) деятельности</a:t>
            </a:r>
            <a:b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ru-RU" altLang="ru-RU" sz="1400" b="1" dirty="0" smtClean="0"/>
              <a:t/>
            </a:r>
            <a:br>
              <a:rPr lang="ru-RU" altLang="ru-RU" sz="1400" b="1" dirty="0" smtClean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33656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424"/>
                <a:gridCol w="116823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(0-14)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 транслирование опыта практических результатов профессиональной деятельности (без учета публикаций):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0-5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9.4.1) представление опыта практической деятельности в различных формах (выступление, презентация, размещение информации в сети «Интернет» и т.п.) в образовательной организации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9.4.2) представление опыта практической деятельности в различных формах (выступление, презентация, размещение информации в сети «Интернет» и т.п.) в других образовательных организациях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9.4.3) представление опыта практической деятельности в различных формах (выступление, презентация, размещение информации в сети «Интернет» и т.п.) на муниципальном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9.4.4) представление опыта практической деятельности в различных формах (выступление, презентация, публикация, размещение информации в сети «Интернет» и т.п.) на региональном и (или) межрегиональном уровне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9.4.5) представление опыта практической деятельности в различных формах (выступление, презентация, размещение информации в сети «Интернет» и т.п.) на федеральном и (или) международном уровне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10*. Результативность образовательной деятельности                                                 </a:t>
            </a:r>
            <a:r>
              <a:rPr lang="ru-RU" altLang="ru-RU" sz="4000" b="1" dirty="0" smtClean="0">
                <a:solidFill>
                  <a:schemeClr val="accent2"/>
                </a:solidFill>
              </a:rPr>
              <a:t/>
            </a:r>
            <a:br>
              <a:rPr lang="ru-RU" altLang="ru-RU" sz="4000" b="1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71296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2218"/>
                <a:gridCol w="1230750"/>
              </a:tblGrid>
              <a:tr h="1122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(0-10)</a:t>
                      </a:r>
                    </a:p>
                  </a:txBody>
                  <a:tcPr horzOverflow="overflow"/>
                </a:tc>
              </a:tr>
              <a:tr h="673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10.1) стабильные положительные результаты освоения обучающимися образовательных программ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673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10.2) стабильные положительные результаты качества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обученности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обучающимися по образовательным программ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09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10.3) стабильные положительные результаты выполнения контрольных работ обучающимися (в ходе промежуточного контроля)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1009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10.4) стабильные положительные результаты государственной итоговой аттестации обучающихся (итоговой аттестации) по образовательной(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ым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программе(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673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10.5)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сформированность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универсальных учебных действий (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общеучебных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умений) обучающихся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455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10*. Результативность образовательной деятельности                                                </a:t>
            </a:r>
            <a:b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6" cy="583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4055"/>
                <a:gridCol w="1240921"/>
              </a:tblGrid>
              <a:tr h="939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Показатели профессиональной деятельности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Кол-во баллов (0-10)</a:t>
                      </a:r>
                    </a:p>
                  </a:txBody>
                  <a:tcPr horzOverflow="overflow"/>
                </a:tc>
              </a:tr>
              <a:tr h="1127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10.6) стабильная высокая посещаемость  обучающимися внеурочных занятий по предмету (кружка, факультатива, элективного курса, др.), в т.ч. детей с особыми образовательными потребностями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45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10.7) стабильные положительные результаты  обучающихся в научной (интеллектуальной) творческой, физкультурно-спортивной деятельности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45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10.8) участие обучающихся (индивидуальное) в конкурсах, проектах, смотрах, выставках, фестивалях, соревнованиях, олимпиадах, конференциях, концертах и др.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45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10.9) участие обучающихся (коллективное) в конкурсах, проектах, смотрах, выставках, фестивалях, соревнованиях, олимпиадах, конференциях, концертах и др.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845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10.10) совместное участие обучающихся и их родителей в образовательных, социально значимых мероприятиях (акциях, конкурсах, проектах и др.)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</a:tr>
              <a:tr h="3811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Методика оценки профессиональной деятельности педагогических работников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3068960"/>
            <a:ext cx="4038600" cy="2016224"/>
          </a:xfrm>
        </p:spPr>
        <p:txBody>
          <a:bodyPr/>
          <a:lstStyle/>
          <a:p>
            <a:pPr algn="ctr"/>
            <a:r>
              <a:rPr lang="ru-RU" altLang="ru-RU" b="1" dirty="0" smtClean="0">
                <a:latin typeface="Times New Roman" pitchFamily="18" charset="0"/>
              </a:rPr>
              <a:t>Дополнительные баллы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</a:rPr>
              <a:t>(0 – 16)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0" y="2204864"/>
          <a:ext cx="4038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Количественные показатели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Особые условия работы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Обучение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Награды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Личные результаты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Достижения обучающихся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Общественная активность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altLang="ru-RU" sz="1800" dirty="0" smtClean="0">
                          <a:latin typeface="Times New Roman" pitchFamily="18" charset="0"/>
                        </a:rPr>
                        <a:t>Руководство (классное, МО, РГ,</a:t>
                      </a:r>
                    </a:p>
                    <a:p>
                      <a:pPr algn="l"/>
                      <a:r>
                        <a:rPr lang="ru-RU" altLang="ru-RU" sz="1800" dirty="0" smtClean="0">
                          <a:latin typeface="Times New Roman" pitchFamily="18" charset="0"/>
                        </a:rPr>
                        <a:t>практикой студентов)</a:t>
                      </a:r>
                      <a:r>
                        <a:rPr lang="ru-RU" altLang="ru-RU" sz="1800" b="0" dirty="0" smtClean="0">
                          <a:latin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00608" y="4725144"/>
            <a:ext cx="1440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140968"/>
            <a:ext cx="338437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r>
              <a:rPr lang="ru-RU" altLang="ru-RU" sz="4800" b="1" dirty="0" smtClean="0">
                <a:solidFill>
                  <a:schemeClr val="accent2"/>
                </a:solidFill>
              </a:rPr>
              <a:t/>
            </a:r>
            <a:br>
              <a:rPr lang="ru-RU" altLang="ru-RU" sz="4800" b="1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Реализация образовательных программ (полностью или частично) с использованием электронного обучения и дистанционных образовательных технологий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Организация внеурочной деятельности обучающихся, дополнительного образования обучающихся (не для педагогов дополнительного образования)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Руководство музеем, клубом, студией, центром, научным обществом, объединением обучающихся (не входящие в круг должностных обязанностей)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Наличие воспитанников (обучающихся), занявших призовые места и ставших победителями в конкурсах, соревнованиях, олимпиадах, конференциях, турнирах регионального, федерального и международного уровня 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Наличие воспитанников (обучающихся), лауреатов премии муниципальных, региональных органов власти, стипендиатов губернатора (кроме концертмейстеров)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Наличие публикаций обучающихся, выполненных под руководством педагога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- увеличение количества обучающихся, участвующих в конкурсах, соревнованиях, олимпиадах, конференциях, турнирах регионального, федерального и международного уровня </a:t>
            </a:r>
          </a:p>
          <a:p>
            <a:pPr>
              <a:lnSpc>
                <a:spcPct val="80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Класс (группа) являются победителями  конкурсных мероприятий образовательной организации или окружного уровня </a:t>
            </a:r>
          </a:p>
          <a:p>
            <a:pPr>
              <a:lnSpc>
                <a:spcPct val="80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Класс (группа) являются победителями  конкурсных мероприятий муниципального или регионального уровня</a:t>
            </a:r>
          </a:p>
          <a:p>
            <a:pPr>
              <a:lnSpc>
                <a:spcPct val="80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– (неоднократно) участие обучающихся в конкурсах, соревнованиях, олимпиадах и т.п. муниципального, регионального, федерального и международного уровней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– ежегодно (от 2 лет и более) участие обучающихся в конкурсах, соревнованиях, олимпиадах и т.п. муниципального, регионального, федерального и международного уровней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- увеличение количества обучающихся - призеров конкурсов, соревнований, олимпиад и т.п. муниципального, регионального, федерального и международного уровня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Награды педагога за профессиональные достижения 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период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научно-практических конференций, семинаров, слетов, круглых столов и др. для обучающихся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– наличие нескольких публикаций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– (неоднократность) представление  педагогического опыта, проведение открытых уроков, учебных занятий, воспитательных мероприятий, мастер-классов, творческих отчетов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404665" y="1700808"/>
            <a:ext cx="1248138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531" y="296652"/>
            <a:ext cx="8229600" cy="62286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Аттестацию на заседании региональной аттестационной комиссии прошу провести без моего присутствия /в моем присутствии (нужное подчеркнуть) 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Являюсь членом __________________________________________________________.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(наименование профсоюзной организации)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порядком проведения аттестации педагогических работников организаций</a:t>
            </a: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осуществляющих образовательную деятельность, ознакомлен(а).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 возражаю  против  использования  моих  персональных  данных с целью систематизации,   накопления,   автоматизированной   обработки   данных  по аттестации педагогических работников в соответствии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Федеральным   законом   Российской   Федерации   от   27.07.2006   N 152-ФЗ "О персональных данных".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Приложения³: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4._______________________________________________________________________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5._______________________________________________________________________</a:t>
            </a:r>
          </a:p>
          <a:p>
            <a:pPr>
              <a:buNone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«__» __________ 20__ г.  _____________________   ______________________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200" baseline="-25000" dirty="0" smtClean="0">
                <a:latin typeface="Times New Roman" pitchFamily="18" charset="0"/>
                <a:cs typeface="Times New Roman" pitchFamily="18" charset="0"/>
              </a:rPr>
              <a:t>(подпись)	(расшифровка подписи)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Телефон дом. _______________,  сл. _______________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Сведения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результатах работы педагогического работника и подтверждающие их документы могут являться приложением к заявлению.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Сведения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педагогическом работнике и подтверждающие их документы могут являться приложением 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заявлению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Указываются в случае представления документов, подтверждающих сведения, изложенные педагогическим работником в заявлении.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b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Обучение в магистратуре, аспирантуре по психолого-педагогическому и методическому профилю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Обучение по программе стажировки (в т.ч. в профильных организациях за 3 года, предшествующие аттестации, для преподавателей профессиональных циклов и мастеров производственного обучения профессиональных ОО, участвующих в реализации профессионального учебного цикла образовательных программ среднего профессионального образования)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Обучение по программе профессиональной переподготовки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Участие в качестве лектора (преподавателя) на курсах повышения квалификации и профессиональной переподготовки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Участие в качестве лектора (преподавателя) при проведении внутрифирменного обучения в образовательной организации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Педагог - призер, лауреат в конкурсах профессионального мастерства, соревнованиях, выставках и т.п.</a:t>
            </a:r>
          </a:p>
          <a:p>
            <a:pPr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Опыт реализации программ и проектов экспериментального и (или) инновационного характера на международном  уровне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69368"/>
            <a:ext cx="8229600" cy="53559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Руководство творческими, проектными группами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Наставничество, руководство стажировкой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Общественная активность в профессиональной деятельности (член профсоюзного комитета ОО, член комиссии по делам несовершеннолетних, член областного, муниципального клуба «Учитель года», женсовета, депутатская деятельность и т.п.) 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Наличие сертификатов профессиональных квалификаций (например, по ИКТ)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Руководство областным, муниципальным клубом «Учитель года»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Ведение собственного сайта,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блога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форума по профилю профессиональной деятельности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Наличие программной и учебно-методической продукции, имеющий областной и федеральный гриф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Редактирование сборников материалов научно-практических конференций, семинаров и иных форм научно-методической работы педагогических работников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Редактирование сборников научно-практических конференций для обучающихся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Дополнительные баллы     0-16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Руководство методическим объединением педагогов, кафедрой, лабораторией, социально-психологической службой, методическим советом, комиссией и т.п. в образовательной организации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Руководство методическим объединением специалистов округа, района/города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Руководство педагогической практикой студентов, слушателей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научно-практических конференций, семинаров, слетов, круглых столов и др. для педагогических работников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Наличие изданий учебных, учебно-методических пособий и рекомендаций (без учета учебно-методической продукции, размещенной в сети «Интернет»)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– (неоднократность) участие педагогического работника в смотрах, фестивалях, соревнованиях, выставках, конкурсах профессионального мастерства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Классное руководство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Интерпретация полученных результатов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kumimoji="1" lang="ru-RU" altLang="ru-RU" b="1" i="1" u="sng" dirty="0" smtClean="0">
                <a:latin typeface="Times New Roman" pitchFamily="18" charset="0"/>
                <a:cs typeface="Times New Roman" pitchFamily="18" charset="0"/>
              </a:rPr>
              <a:t>от 80% и свыше 80%</a:t>
            </a:r>
            <a:r>
              <a:rPr kumimoji="1"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altLang="ru-RU" dirty="0" smtClean="0">
                <a:latin typeface="Times New Roman" pitchFamily="18" charset="0"/>
                <a:cs typeface="Times New Roman" pitchFamily="18" charset="0"/>
              </a:rPr>
              <a:t>– педагогическому работнику устанавливается высшая квалификационная категория</a:t>
            </a:r>
            <a:endParaRPr kumimoji="1" lang="ru-RU" alt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altLang="ru-RU" b="1" i="1" u="sng" dirty="0" smtClean="0">
                <a:latin typeface="Times New Roman" pitchFamily="18" charset="0"/>
                <a:cs typeface="Times New Roman" pitchFamily="18" charset="0"/>
              </a:rPr>
              <a:t>от 60% до 80%</a:t>
            </a:r>
            <a:r>
              <a:rPr kumimoji="1"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altLang="ru-RU" dirty="0" smtClean="0">
                <a:latin typeface="Times New Roman" pitchFamily="18" charset="0"/>
                <a:cs typeface="Times New Roman" pitchFamily="18" charset="0"/>
              </a:rPr>
              <a:t>- устанавливается первая квалификационная категория </a:t>
            </a:r>
          </a:p>
          <a:p>
            <a:r>
              <a:rPr kumimoji="1" lang="ru-RU" altLang="ru-RU" b="1" i="1" u="sng" dirty="0" smtClean="0">
                <a:latin typeface="Times New Roman" pitchFamily="18" charset="0"/>
                <a:cs typeface="Times New Roman" pitchFamily="18" charset="0"/>
              </a:rPr>
              <a:t>менее 60%</a:t>
            </a:r>
            <a:r>
              <a:rPr kumimoji="1"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altLang="ru-RU" dirty="0" smtClean="0">
                <a:latin typeface="Times New Roman" pitchFamily="18" charset="0"/>
                <a:cs typeface="Times New Roman" pitchFamily="18" charset="0"/>
              </a:rPr>
              <a:t>- отказать в установлении первой квалификационной категории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972616" y="188639"/>
            <a:ext cx="864096" cy="859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5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Успешной Вам аттестации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8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Перечень предоставляемых документов: 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Аттестационный лист предыдущей аттестации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Диплом об образовании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Удостоверение, справку о повышении квалификации  (за последние 5 лет)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прием педагогического работника на работу в данную образовательную организацию в данной должности (трудовая книжка)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 заявителя (паспорт)</a:t>
            </a:r>
          </a:p>
          <a:p>
            <a:pPr marL="514350" indent="-51435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документов должен быть заверен директором  образовательного учреждения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7084" r="11017" b="13983"/>
          <a:stretch/>
        </p:blipFill>
        <p:spPr bwMode="auto">
          <a:xfrm>
            <a:off x="0" y="-61045"/>
            <a:ext cx="9144000" cy="690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92896" y="242646"/>
            <a:ext cx="658416" cy="7602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Документы предоставляются по адресу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6652"/>
            <a:ext cx="8229600" cy="63727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 предоставляются по адресу: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Архангельск, пр. Ломоносова, д.270, каб.39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работы отдела: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Понедельник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Вторник                  8.30-16.15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Среда                          ОБЕД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Четверг                   12.00-12.30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8.30-16.00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Пятница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ОБЕД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12.00-12.30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 документов осуществляется в понедельник и в пятницу.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Почтой России заказным письмом с уведомлением о вручении: 163072, г. Архангельск, пр. Ломоносова, д.270,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39, ОАПРР;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портал государственных и муниципальных услуг Архангельской области </a:t>
            </a:r>
            <a:r>
              <a:rPr lang="ru-RU" altLang="ru-RU" sz="4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osuslugi2</a:t>
            </a:r>
            <a:r>
              <a:rPr lang="ru-RU" alt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altLang="ru-RU" sz="4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alt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аттестации</a:t>
            </a:r>
            <a:r>
              <a:rPr lang="ru-RU" altLang="ru-RU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(для педагогических работников)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509" y="1600201"/>
            <a:ext cx="8640960" cy="4525963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Подтверждение соответствия занимаемой должности</a:t>
            </a:r>
          </a:p>
          <a:p>
            <a:pPr marL="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Проводится АК, самостоятельно формируемыми</a:t>
            </a:r>
          </a:p>
          <a:p>
            <a:pPr marL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образовательными организациями,</a:t>
            </a:r>
          </a:p>
          <a:p>
            <a:pPr marL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осуществляющими образовательную деятельность</a:t>
            </a:r>
          </a:p>
          <a:p>
            <a:pPr marL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(1 раз в 5 лет на основе оценки профессиональной</a:t>
            </a:r>
          </a:p>
          <a:p>
            <a:pPr marL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деятельности педагогических работников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3259</Words>
  <Application>Microsoft Office PowerPoint</Application>
  <PresentationFormat>Экран (4:3)</PresentationFormat>
  <Paragraphs>493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   Новый порядок  проведения аттестации  педагогических работников 2015 год</vt:lpstr>
      <vt:lpstr>Виды аттестации</vt:lpstr>
      <vt:lpstr>Презентация PowerPoint</vt:lpstr>
      <vt:lpstr>Презентация PowerPoint</vt:lpstr>
      <vt:lpstr>Перечень предоставляемых документов: </vt:lpstr>
      <vt:lpstr>Презентация PowerPoint</vt:lpstr>
      <vt:lpstr>Документы предоставляются по адресу</vt:lpstr>
      <vt:lpstr>Заявление </vt:lpstr>
      <vt:lpstr>Виды аттестации (для педагогических работников) </vt:lpstr>
      <vt:lpstr>Виды аттестации (для педагогических работников) </vt:lpstr>
      <vt:lpstr>Отличительные особенности</vt:lpstr>
      <vt:lpstr>Отличительные особенности</vt:lpstr>
      <vt:lpstr>Оформление результатов аттестации педагогических работников </vt:lpstr>
      <vt:lpstr>Аттестационные требования </vt:lpstr>
      <vt:lpstr>Аттестационные требования </vt:lpstr>
      <vt:lpstr>Аттестационные требования </vt:lpstr>
      <vt:lpstr>Анализ профессионального портфеля педагогических достижений</vt:lpstr>
      <vt:lpstr>Методика оценки  профессиональной деятельности педагогических работников </vt:lpstr>
      <vt:lpstr>Презентация PowerPoint</vt:lpstr>
      <vt:lpstr>Презентация PowerPoint</vt:lpstr>
      <vt:lpstr>1. Освоение дополнительных профессиональных программ     (за последние 3 года)                                                                   </vt:lpstr>
      <vt:lpstr>2. Проектировочные умения (проектировочная компетенция)                                                  </vt:lpstr>
      <vt:lpstr>3. Диагностические и оценочные умения (диагностическая компетенция, оценочная компетенция)</vt:lpstr>
      <vt:lpstr>4. Умение создавать условия для развития обучающихся (организационно-методическая компетенция)                      </vt:lpstr>
      <vt:lpstr>4. Умение создавать условия для развития обучающихся (организационно-методическая компетенция)                      </vt:lpstr>
      <vt:lpstr>5. Использование информационно - коммуникационных технологий в профессиональной деятельности (ИКТ - компетентность)                      </vt:lpstr>
      <vt:lpstr>6. Использование современных образовательных (коррекционно-развивающих, сопровождения, социально-педагогических и др.) технологий, методик и техник (технологическая компетенция) </vt:lpstr>
      <vt:lpstr>7. Взаимодействие с участниками образовательных отношений (коммуникативная компетенция)</vt:lpstr>
      <vt:lpstr>8. Участие в методической  и инновационной деятельности (методическая компетенция)                                                                            </vt:lpstr>
      <vt:lpstr>8. Участие в методической  и инновационной деятельности (методическая компетенция)                                                                           </vt:lpstr>
      <vt:lpstr>9. Результативность методической (учебно-методической, научно-методической) деятельности                                               </vt:lpstr>
      <vt:lpstr> 9. Результативность методической (учебно-методической, научно-методической) деятельности                                                 </vt:lpstr>
      <vt:lpstr> 9. Результативность методической (учебно-методической, научно-методической) деятельности                                                                                       </vt:lpstr>
      <vt:lpstr>10*. Результативность образовательной деятельности                                                  </vt:lpstr>
      <vt:lpstr>10*. Результативность образовательной деятельности                                                 </vt:lpstr>
      <vt:lpstr>Методика оценки профессиональной деятельности педагогических работников </vt:lpstr>
      <vt:lpstr>11. Дополнительные баллы     0-16 </vt:lpstr>
      <vt:lpstr>11. Дополнительные баллы     0-16</vt:lpstr>
      <vt:lpstr>11. Дополнительные баллы     0-16</vt:lpstr>
      <vt:lpstr>11. Дополнительные баллы     0-16 </vt:lpstr>
      <vt:lpstr>11. Дополнительные баллы     0-16 </vt:lpstr>
      <vt:lpstr>11. Дополнительные баллы     0-16 </vt:lpstr>
      <vt:lpstr>Интерпретация полученных результатов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порядок  проведения аттестации  педагогических работников</dc:title>
  <dc:creator>Галина</dc:creator>
  <cp:lastModifiedBy>АДМИН</cp:lastModifiedBy>
  <cp:revision>23</cp:revision>
  <dcterms:created xsi:type="dcterms:W3CDTF">2015-02-28T14:27:13Z</dcterms:created>
  <dcterms:modified xsi:type="dcterms:W3CDTF">2015-03-02T10:31:13Z</dcterms:modified>
</cp:coreProperties>
</file>