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3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12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5" r:id="rId64"/>
  </p:sldIdLst>
  <p:sldSz cx="9144000" cy="6858000" type="screen4x3"/>
  <p:notesSz cx="6858000" cy="9144000"/>
  <p:custDataLst>
    <p:tags r:id="rId6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118" d="100"/>
          <a:sy n="118" d="100"/>
        </p:scale>
        <p:origin x="-1434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Автор шаблона </a:t>
            </a:r>
            <a:r>
              <a:rPr lang="ru-RU" dirty="0" err="1"/>
              <a:t>Салиш</a:t>
            </a:r>
            <a:r>
              <a:rPr lang="ru-RU" dirty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шаблона </a:t>
            </a:r>
            <a:r>
              <a:rPr lang="ru-RU" dirty="0" err="1"/>
              <a:t>Салиш</a:t>
            </a:r>
            <a:r>
              <a:rPr lang="ru-RU" dirty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Автор шаблона </a:t>
            </a:r>
            <a:r>
              <a:rPr lang="ru-RU" dirty="0" err="1"/>
              <a:t>Салиш</a:t>
            </a:r>
            <a:r>
              <a:rPr lang="ru-RU" dirty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0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0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 cstate="print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http://sun-shine-kz.ucoz.ru/</a:t>
            </a:r>
            <a:r>
              <a:rPr lang="ru-RU" sz="1000" dirty="0"/>
              <a:t> 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>
                <a:solidFill>
                  <a:schemeClr val="bg1"/>
                </a:solidFill>
              </a:rPr>
              <a:t>Салиш</a:t>
            </a:r>
            <a:r>
              <a:rPr lang="ru-RU" sz="1000" dirty="0">
                <a:solidFill>
                  <a:schemeClr val="bg1"/>
                </a:solidFill>
              </a:rPr>
              <a:t> С.С.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Тема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Категория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0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5" Type="http://schemas.openxmlformats.org/officeDocument/2006/relationships/image" Target="../media/image51.jpeg"/><Relationship Id="rId4" Type="http://schemas.openxmlformats.org/officeDocument/2006/relationships/slide" Target="slide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Relationship Id="rId4" Type="http://schemas.openxmlformats.org/officeDocument/2006/relationships/image" Target="../media/image5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mamamozhetvse.ru/zagadki-pro-yagody-dlya-detej-30-luchshix.html" TargetMode="External"/><Relationship Id="rId13" Type="http://schemas.openxmlformats.org/officeDocument/2006/relationships/hyperlink" Target="https://na-dache.pro/uploads/posts/2021-07/1625259975_10-p-belie-gribi-v-korzine-foto-11.jpg" TargetMode="External"/><Relationship Id="rId18" Type="http://schemas.openxmlformats.org/officeDocument/2006/relationships/hyperlink" Target="https://ljubimyj-detskij.ru/zagadki/717-detyam-zagadki-o-prirodnykh-yavleniyakh-l" TargetMode="External"/><Relationship Id="rId26" Type="http://schemas.openxmlformats.org/officeDocument/2006/relationships/hyperlink" Target="https://ljplus.ru/img/k/a/kalaus/Resize-of-Pisakhov.jpg" TargetMode="External"/><Relationship Id="rId3" Type="http://schemas.openxmlformats.org/officeDocument/2006/relationships/hyperlink" Target="http://get-tune.net/?a=music&amp;q=%F1%E2%EE%FF+%E8%E3%F0%E0+%E7%E0%F1%F2%E0%E2%EA%E0" TargetMode="External"/><Relationship Id="rId21" Type="http://schemas.openxmlformats.org/officeDocument/2006/relationships/hyperlink" Target="https://img-fotki.yandex.ru/get/3502/125827701.108/0_12b5fd_d1c088bb_XXL.jpg" TargetMode="External"/><Relationship Id="rId7" Type="http://schemas.openxmlformats.org/officeDocument/2006/relationships/hyperlink" Target="http://ru.wikipedia.org/wiki/%D0%A1%D0%B2%D0%BE%D1%8F_%D0%B8%D0%B3%D1%80%D0%B0" TargetMode="External"/><Relationship Id="rId12" Type="http://schemas.openxmlformats.org/officeDocument/2006/relationships/hyperlink" Target="https://nsportal.ru/sites/default/files/2014/11/23/tekstovyy_dokument_opendocument.odt" TargetMode="External"/><Relationship Id="rId17" Type="http://schemas.openxmlformats.org/officeDocument/2006/relationships/hyperlink" Target="https://vserebusy.ru/wp-content/uploads/2021/08/4-rebus-pro-osen-s-otvet&#1086;&#1084;-listopad.jpg" TargetMode="External"/><Relationship Id="rId25" Type="http://schemas.openxmlformats.org/officeDocument/2006/relationships/hyperlink" Target="https://aodb.culture29.ru/news/index.php?ELEMENT_ID=5283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sad24.ru/wp-content/uploads/2016/09/gruzdi-na-zimu-recepty-prigotovleniya-goryachim-sposobom-5.jpg" TargetMode="External"/><Relationship Id="rId20" Type="http://schemas.openxmlformats.org/officeDocument/2006/relationships/hyperlink" Target="https://arhlib.ru/wp-content/uploads/2020/06/13-1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11" Type="http://schemas.openxmlformats.org/officeDocument/2006/relationships/hyperlink" Target="https://i.mycdn.me/i?r=AyH4iRPQ2q0otWIFepML2LxRaY-3wi65TZDgKIktpyt6kw" TargetMode="External"/><Relationship Id="rId24" Type="http://schemas.openxmlformats.org/officeDocument/2006/relationships/hyperlink" Target="https://cs8.pikabu.ru/post_img/2016/06/20/3/og_og_1466392372260325756.jpg" TargetMode="External"/><Relationship Id="rId5" Type="http://schemas.openxmlformats.org/officeDocument/2006/relationships/hyperlink" Target="http://ipadmania.org/wp-content/uploads/svoyaig1.jpg" TargetMode="External"/><Relationship Id="rId15" Type="http://schemas.openxmlformats.org/officeDocument/2006/relationships/hyperlink" Target="https://agroflora.ru/wp-content/uploads/2014/09/gruzd-nastoyachiy-4.jpg" TargetMode="External"/><Relationship Id="rId23" Type="http://schemas.openxmlformats.org/officeDocument/2006/relationships/hyperlink" Target="http://zagadki1.ru/zagadka/s-neba-zvyozdy-padayut-lyagut-na-polya.htm" TargetMode="External"/><Relationship Id="rId10" Type="http://schemas.openxmlformats.org/officeDocument/2006/relationships/hyperlink" Target="https://cdn140.picsart.com/299430516343201.jpg" TargetMode="External"/><Relationship Id="rId19" Type="http://schemas.openxmlformats.org/officeDocument/2006/relationships/hyperlink" Target="http://dvinatoday.ru/upload/iblock/7eb/zbGoNvnDKHs.jpg" TargetMode="External"/><Relationship Id="rId4" Type="http://schemas.openxmlformats.org/officeDocument/2006/relationships/hyperlink" Target="http://s004.radikal.ru/i206/1104/46/67c84dab6e2e.gif" TargetMode="External"/><Relationship Id="rId9" Type="http://schemas.openxmlformats.org/officeDocument/2006/relationships/hyperlink" Target="https://www.anypics.ru/download.php?file=201211/1440x900/anypics.ru-43862.jpg" TargetMode="External"/><Relationship Id="rId14" Type="http://schemas.openxmlformats.org/officeDocument/2006/relationships/hyperlink" Target="https://umochki.ru/zagadki/zagadki-o-gribakh/zagadki-pro-gruzd" TargetMode="External"/><Relationship Id="rId22" Type="http://schemas.openxmlformats.org/officeDocument/2006/relationships/hyperlink" Target="https://i.gifer.com/13xN.mp4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0.xml"/><Relationship Id="rId18" Type="http://schemas.openxmlformats.org/officeDocument/2006/relationships/slide" Target="slide41.xml"/><Relationship Id="rId26" Type="http://schemas.openxmlformats.org/officeDocument/2006/relationships/slide" Target="slide59.xml"/><Relationship Id="rId3" Type="http://schemas.openxmlformats.org/officeDocument/2006/relationships/slide" Target="slide8.xml"/><Relationship Id="rId21" Type="http://schemas.openxmlformats.org/officeDocument/2006/relationships/slide" Target="slide48.xml"/><Relationship Id="rId7" Type="http://schemas.openxmlformats.org/officeDocument/2006/relationships/slide" Target="slide17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7.xml"/><Relationship Id="rId2" Type="http://schemas.openxmlformats.org/officeDocument/2006/relationships/notesSlide" Target="../notesSlides/notesSlide2.xml"/><Relationship Id="rId16" Type="http://schemas.openxmlformats.org/officeDocument/2006/relationships/slide" Target="slide36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slide" Target="slide26.xml"/><Relationship Id="rId24" Type="http://schemas.openxmlformats.org/officeDocument/2006/relationships/slide" Target="slide54.xml"/><Relationship Id="rId5" Type="http://schemas.openxmlformats.org/officeDocument/2006/relationships/slide" Target="slide12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12.png"/><Relationship Id="rId10" Type="http://schemas.openxmlformats.org/officeDocument/2006/relationships/slide" Target="slide23.xml"/><Relationship Id="rId19" Type="http://schemas.openxmlformats.org/officeDocument/2006/relationships/slide" Target="slide44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slide" Target="slide32.xml"/><Relationship Id="rId22" Type="http://schemas.openxmlformats.org/officeDocument/2006/relationships/slide" Target="slide50.xml"/><Relationship Id="rId27" Type="http://schemas.openxmlformats.org/officeDocument/2006/relationships/slide" Target="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1331913" y="4508276"/>
            <a:ext cx="7200527" cy="165702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4600" b="1" dirty="0" smtClean="0">
                <a:solidFill>
                  <a:schemeClr val="bg1"/>
                </a:solidFill>
              </a:rPr>
              <a:t>«Мой Север – скупой чародей»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Авторы: Афанасьева Е. О., Гридинарь Н. Н., Ерёмина Е. В., </a:t>
            </a:r>
            <a:r>
              <a:rPr lang="ru-RU" dirty="0" err="1" smtClean="0">
                <a:solidFill>
                  <a:schemeClr val="bg1"/>
                </a:solidFill>
              </a:rPr>
              <a:t>Кутукова</a:t>
            </a:r>
            <a:r>
              <a:rPr lang="ru-RU" dirty="0" smtClean="0">
                <a:solidFill>
                  <a:schemeClr val="bg1"/>
                </a:solidFill>
              </a:rPr>
              <a:t> Л. В. – учителя начальных классов МБОУ Гимназия №3 имени К. П. Гемп</a:t>
            </a:r>
          </a:p>
          <a:p>
            <a:pPr marL="0" indent="0" algn="ctr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Поморский словарик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 помощью алфавита отгадайте зашифрованное слово</a:t>
            </a:r>
          </a:p>
          <a:p>
            <a:pPr marL="0" indent="0" algn="ctr">
              <a:buNone/>
            </a:pPr>
            <a:r>
              <a:rPr lang="ru-RU" sz="6000" dirty="0" smtClean="0"/>
              <a:t>12  16  18  16  2</a:t>
            </a:r>
            <a:endParaRPr lang="ru-RU" sz="60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Поморский словарик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К О Р О Б</a:t>
            </a:r>
            <a:endParaRPr lang="ru-RU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dirty="0" smtClean="0"/>
              <a:t>Берестяное </a:t>
            </a:r>
            <a:r>
              <a:rPr lang="ru-RU" dirty="0"/>
              <a:t>изделие для укладки и носки </a:t>
            </a:r>
            <a:r>
              <a:rPr lang="ru-RU" dirty="0" smtClean="0"/>
              <a:t>чего-нибудь.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132856"/>
            <a:ext cx="3438764" cy="28803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772816"/>
            <a:ext cx="356929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Поморский словарик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 помощью алфавита отгадайте зашифрованное </a:t>
            </a:r>
            <a:r>
              <a:rPr lang="ru-RU" dirty="0" smtClean="0"/>
              <a:t>слово</a:t>
            </a:r>
          </a:p>
          <a:p>
            <a:pPr marL="0" indent="0" algn="ctr">
              <a:buNone/>
            </a:pPr>
            <a:r>
              <a:rPr lang="ru-RU" sz="6000" dirty="0" smtClean="0"/>
              <a:t>19  16  19  15  33  </a:t>
            </a:r>
            <a:r>
              <a:rPr lang="ru-RU" sz="6000" dirty="0"/>
              <a:t>12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Поморский словарик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 О С Н Я К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Сосновый лес, лес из сосен.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65A8A0A-A8E4-4DCA-880C-A842B724AF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78908"/>
            <a:ext cx="4102968" cy="2760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458" y="2780928"/>
            <a:ext cx="4316342" cy="257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prstClr val="white"/>
                </a:solidFill>
              </a:rPr>
              <a:t>Животный мир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Водоплавающая птица </a:t>
            </a:r>
            <a:r>
              <a:rPr lang="ru-RU" dirty="0"/>
              <a:t>размером с гуся или крупную утку, </a:t>
            </a:r>
            <a:r>
              <a:rPr lang="ru-RU" dirty="0" smtClean="0"/>
              <a:t>но с остроконечным </a:t>
            </a:r>
            <a:r>
              <a:rPr lang="ru-RU" dirty="0"/>
              <a:t>(не плоским) клювом. </a:t>
            </a:r>
            <a:r>
              <a:rPr lang="ru-RU" dirty="0" smtClean="0"/>
              <a:t>В </a:t>
            </a:r>
            <a:r>
              <a:rPr lang="ru-RU" dirty="0"/>
              <a:t>период гнездования характерен громкий крик «га-га-га-</a:t>
            </a:r>
            <a:r>
              <a:rPr lang="ru-RU" dirty="0" err="1"/>
              <a:t>ррра</a:t>
            </a:r>
            <a:r>
              <a:rPr lang="ru-RU" dirty="0"/>
              <a:t>».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prstClr val="white"/>
                </a:solidFill>
              </a:rPr>
              <a:t>Животный мир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0495" y="1229834"/>
            <a:ext cx="8229600" cy="471944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ГАГАРА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Название </a:t>
            </a:r>
            <a:r>
              <a:rPr lang="ru-RU" dirty="0"/>
              <a:t>птицы дано по издаваемым ею звукам.</a:t>
            </a:r>
          </a:p>
          <a:p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25" y="1772816"/>
            <a:ext cx="3741912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5295" y="2151948"/>
            <a:ext cx="4076826" cy="271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Поморский словарик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 помощью алфавита отгадайте зашифрованное </a:t>
            </a:r>
            <a:r>
              <a:rPr lang="ru-RU" dirty="0" smtClean="0"/>
              <a:t>слово</a:t>
            </a:r>
          </a:p>
          <a:p>
            <a:pPr marL="0" indent="0" algn="ctr">
              <a:buNone/>
            </a:pPr>
            <a:r>
              <a:rPr lang="ru-RU" sz="6000" dirty="0" smtClean="0"/>
              <a:t>26  1  15  30  4  1</a:t>
            </a:r>
            <a:endParaRPr lang="ru-RU" sz="60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Поморский словарик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29834"/>
            <a:ext cx="8229600" cy="44930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6200" dirty="0" smtClean="0"/>
              <a:t>Ш А Н Ь Г А</a:t>
            </a:r>
            <a:r>
              <a:rPr lang="ru-RU" dirty="0" smtClean="0"/>
              <a:t>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ru-RU" dirty="0" smtClean="0"/>
              <a:t>Круглая </a:t>
            </a:r>
            <a:r>
              <a:rPr lang="ru-RU" dirty="0"/>
              <a:t>невысокая  булочка с начинкой из каши (ячневой или пшенной).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916832"/>
            <a:ext cx="3545301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938" y="1412776"/>
            <a:ext cx="3781470" cy="284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Северное лукошко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/>
              <a:t>ОТГАДАЙТЕ ЗАГАДКУ:</a:t>
            </a:r>
          </a:p>
          <a:p>
            <a:pPr>
              <a:buNone/>
            </a:pPr>
            <a:r>
              <a:rPr lang="ru-RU" dirty="0"/>
              <a:t>Похожа на малину, </a:t>
            </a:r>
          </a:p>
          <a:p>
            <a:pPr>
              <a:buNone/>
            </a:pPr>
            <a:r>
              <a:rPr lang="ru-RU" dirty="0"/>
              <a:t>Живу в низине, </a:t>
            </a:r>
          </a:p>
          <a:p>
            <a:pPr>
              <a:buNone/>
            </a:pPr>
            <a:r>
              <a:rPr lang="ru-RU" dirty="0"/>
              <a:t>Люблю болото! </a:t>
            </a:r>
          </a:p>
          <a:p>
            <a:pPr>
              <a:buNone/>
            </a:pPr>
            <a:r>
              <a:rPr lang="ru-RU" dirty="0"/>
              <a:t>Коль сорвать охота — </a:t>
            </a:r>
          </a:p>
          <a:p>
            <a:pPr>
              <a:buNone/>
            </a:pPr>
            <a:r>
              <a:rPr lang="ru-RU" dirty="0"/>
              <a:t>Не ленись, наклонись, </a:t>
            </a:r>
          </a:p>
          <a:p>
            <a:pPr>
              <a:buNone/>
            </a:pPr>
            <a:r>
              <a:rPr lang="ru-RU" dirty="0"/>
              <a:t>Желтой ягодкой насладись.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Поморский словарик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86" y="1600200"/>
            <a:ext cx="7203228" cy="442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Северное лукошко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8" name="Picture 3" descr="C:\Users\Учитель\Desktop\1 В\Северное лукошко\морошк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5536" y="5085184"/>
            <a:ext cx="7560841" cy="1368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Calibri" pitchFamily="34" charset="0"/>
              </a:rPr>
              <a:t>На  севере морошку называли царской ягодой.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5576" y="1484784"/>
            <a:ext cx="3281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М О Р О Ш К А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6083" name="Picture 3" descr="C:\Users\Любовь\Downloads\299430516343201.jpg"/>
          <p:cNvPicPr>
            <a:picLocks noChangeAspect="1" noChangeArrowheads="1"/>
          </p:cNvPicPr>
          <p:nvPr/>
        </p:nvPicPr>
        <p:blipFill>
          <a:blip r:embed="rId4" cstate="print"/>
          <a:srcRect l="11032" t="4414" r="8079"/>
          <a:stretch>
            <a:fillRect/>
          </a:stretch>
        </p:blipFill>
        <p:spPr bwMode="auto">
          <a:xfrm>
            <a:off x="4932040" y="2030260"/>
            <a:ext cx="3456384" cy="27222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Северное лукошко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dirty="0"/>
              <a:t>ОТГАДАЙТЕ ЗАГАДКУ:</a:t>
            </a:r>
          </a:p>
          <a:p>
            <a:pPr lvl="0">
              <a:buNone/>
            </a:pPr>
            <a:r>
              <a:rPr lang="ru-RU" dirty="0"/>
              <a:t>Под листом на каждой ветке </a:t>
            </a:r>
          </a:p>
          <a:p>
            <a:pPr>
              <a:buNone/>
            </a:pPr>
            <a:r>
              <a:rPr lang="ru-RU" dirty="0"/>
              <a:t>Сидят маленькие детки. </a:t>
            </a:r>
          </a:p>
          <a:p>
            <a:pPr>
              <a:buNone/>
            </a:pPr>
            <a:r>
              <a:rPr lang="ru-RU" dirty="0"/>
              <a:t>Тот, кто деток соберет, </a:t>
            </a:r>
          </a:p>
          <a:p>
            <a:pPr>
              <a:buNone/>
            </a:pPr>
            <a:r>
              <a:rPr lang="ru-RU" dirty="0"/>
              <a:t>Руки вымажет и рот.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Северное лукошко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Ч  Е Р Н И К А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Плоды способствуют повышению остроты зрения и рекомендуются пилотам, морякам, водителям, детям.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5" name="Picture 2" descr="C:\Users\Учитель\Desktop\1 В\Северное лукошко\Melika-Igor-Afin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>
            <a:fillRect/>
          </a:stretch>
        </p:blipFill>
        <p:spPr bwMode="auto">
          <a:xfrm>
            <a:off x="971600" y="2348880"/>
            <a:ext cx="3024336" cy="184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C:\Users\Любовь\Downloads\anypics.ru-43862.jpg"/>
          <p:cNvPicPr>
            <a:picLocks noChangeAspect="1" noChangeArrowheads="1"/>
          </p:cNvPicPr>
          <p:nvPr/>
        </p:nvPicPr>
        <p:blipFill>
          <a:blip r:embed="rId4" cstate="print"/>
          <a:srcRect l="37979" t="-2569"/>
          <a:stretch>
            <a:fillRect/>
          </a:stretch>
        </p:blipFill>
        <p:spPr bwMode="auto">
          <a:xfrm>
            <a:off x="4932040" y="2132856"/>
            <a:ext cx="2088232" cy="2158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prstClr val="white"/>
                </a:solidFill>
              </a:rPr>
              <a:t>История города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189" y="1340768"/>
            <a:ext cx="8229600" cy="4493095"/>
          </a:xfrm>
        </p:spPr>
        <p:txBody>
          <a:bodyPr/>
          <a:lstStyle/>
          <a:p>
            <a:pPr marL="0" lvl="0" indent="0">
              <a:buNone/>
            </a:pPr>
            <a:r>
              <a:rPr lang="ru-RU" dirty="0" smtClean="0"/>
              <a:t>По указу какого царя был построен город Архангельск?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2636912"/>
            <a:ext cx="6052666" cy="346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prstClr val="white"/>
                </a:solidFill>
              </a:rPr>
              <a:t>История города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743" y="1268760"/>
            <a:ext cx="8229600" cy="449309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ИВАН ГРОЗНЫЙ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916832"/>
            <a:ext cx="640871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Северное лукошко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ОТГАДАЙТЕ ЗАГАДКУ:</a:t>
            </a:r>
          </a:p>
          <a:p>
            <a:pPr>
              <a:buNone/>
            </a:pPr>
            <a:r>
              <a:rPr lang="ru-RU" dirty="0"/>
              <a:t>Крепкий, плотный, очень статный,</a:t>
            </a:r>
          </a:p>
          <a:p>
            <a:pPr>
              <a:buNone/>
            </a:pPr>
            <a:r>
              <a:rPr lang="ru-RU" dirty="0"/>
              <a:t>В шляпе бурой и нарядной.</a:t>
            </a:r>
          </a:p>
          <a:p>
            <a:pPr>
              <a:buNone/>
            </a:pPr>
            <a:r>
              <a:rPr lang="ru-RU" dirty="0"/>
              <a:t>Это гордость всех лесов!</a:t>
            </a:r>
          </a:p>
          <a:p>
            <a:pPr>
              <a:buNone/>
            </a:pPr>
            <a:r>
              <a:rPr lang="ru-RU" dirty="0"/>
              <a:t>Настоящий царь грибов! 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Северное лукошко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Б Е Л Ы Й   Г Р И Б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Другое название белого гриба – боровик.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38913" name="Picture 1" descr="C:\Users\Любовь\Downloads\maxresdefault.jpg"/>
          <p:cNvPicPr>
            <a:picLocks noChangeAspect="1" noChangeArrowheads="1"/>
          </p:cNvPicPr>
          <p:nvPr/>
        </p:nvPicPr>
        <p:blipFill>
          <a:blip r:embed="rId4" cstate="print"/>
          <a:srcRect l="17320" t="2053" r="18018" b="17889"/>
          <a:stretch>
            <a:fillRect/>
          </a:stretch>
        </p:blipFill>
        <p:spPr bwMode="auto">
          <a:xfrm>
            <a:off x="683568" y="2204864"/>
            <a:ext cx="3456384" cy="2407124"/>
          </a:xfrm>
          <a:prstGeom prst="rect">
            <a:avLst/>
          </a:prstGeom>
          <a:noFill/>
        </p:spPr>
      </p:pic>
      <p:pic>
        <p:nvPicPr>
          <p:cNvPr id="38914" name="Picture 2" descr="C:\Users\Любовь\Downloads\1625259975_10-p-belie-gribi-v-korzine-foto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132856"/>
            <a:ext cx="3255264" cy="24414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Северное лукошко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ОТГАДАЙТЕ ЗАГАДКУ:</a:t>
            </a:r>
          </a:p>
          <a:p>
            <a:pPr>
              <a:buNone/>
            </a:pPr>
            <a:r>
              <a:rPr lang="ru-RU" dirty="0"/>
              <a:t>Он растёт, где есть берёзы,</a:t>
            </a:r>
          </a:p>
          <a:p>
            <a:pPr>
              <a:buNone/>
            </a:pPr>
            <a:r>
              <a:rPr lang="ru-RU" dirty="0"/>
              <a:t>Любит дождь, туман и росы.</a:t>
            </a:r>
          </a:p>
          <a:p>
            <a:pPr>
              <a:buNone/>
            </a:pPr>
            <a:r>
              <a:rPr lang="ru-RU" dirty="0"/>
              <a:t>Сверху шляпки есть ворсинки,</a:t>
            </a:r>
          </a:p>
          <a:p>
            <a:pPr>
              <a:buNone/>
            </a:pPr>
            <a:r>
              <a:rPr lang="ru-RU" dirty="0"/>
              <a:t>Снизу — белые пластинки.</a:t>
            </a:r>
          </a:p>
          <a:p>
            <a:pPr>
              <a:buNone/>
            </a:pPr>
            <a:r>
              <a:rPr lang="ru-RU" dirty="0"/>
              <a:t>Для засолки лучший он</a:t>
            </a:r>
          </a:p>
          <a:p>
            <a:pPr>
              <a:buNone/>
            </a:pPr>
            <a:r>
              <a:rPr lang="ru-RU" dirty="0"/>
              <a:t>С незапамятных времён.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Северное лукошко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Г Р У З Д Ь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Грузди растут кучками. Если грибнику удается напасть на грибницу, то, не сходя с места, можно набрать несколько ведер груздей разного размера – от молоденьких до совсем больших.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36865" name="Picture 1" descr="C:\Users\Любовь\Downloads\gruzd-nastoyachiy-4.jpg"/>
          <p:cNvPicPr>
            <a:picLocks noChangeAspect="1" noChangeArrowheads="1"/>
          </p:cNvPicPr>
          <p:nvPr/>
        </p:nvPicPr>
        <p:blipFill>
          <a:blip r:embed="rId3" cstate="print"/>
          <a:srcRect l="13382" t="12201" r="18106" b="15351"/>
          <a:stretch>
            <a:fillRect/>
          </a:stretch>
        </p:blipFill>
        <p:spPr bwMode="auto">
          <a:xfrm>
            <a:off x="899592" y="2204864"/>
            <a:ext cx="2241640" cy="1777853"/>
          </a:xfrm>
          <a:prstGeom prst="rect">
            <a:avLst/>
          </a:prstGeom>
          <a:noFill/>
        </p:spPr>
      </p:pic>
      <p:pic>
        <p:nvPicPr>
          <p:cNvPr id="36866" name="Picture 2" descr="C:\Users\Любовь\Downloads\gruzdi-na-zimu-recepty-prigotovleniya-goryachim-sposobom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844824"/>
            <a:ext cx="3053155" cy="228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Северное лукошко</a:t>
            </a:r>
          </a:p>
        </p:txBody>
      </p:sp>
      <p:pic>
        <p:nvPicPr>
          <p:cNvPr id="4" name="Picture 3" descr="C:\Users\Учитель\Desktop\1 В\Северное лукошко\i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0" b="13670"/>
          <a:stretch>
            <a:fillRect/>
          </a:stretch>
        </p:blipFill>
        <p:spPr bwMode="auto">
          <a:xfrm>
            <a:off x="3851920" y="3356992"/>
            <a:ext cx="4653993" cy="28923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Учитель\Desktop\1 В\Северное лукошко\7b2b4dbf4f67a40f521e69ef39b991d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456384" cy="34563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 городам и сёлам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Г Е Л Ь С К </a:t>
            </a:r>
            <a:r>
              <a:rPr lang="ru-RU" sz="5400" dirty="0"/>
              <a:t>А</a:t>
            </a:r>
            <a:r>
              <a:rPr lang="ru-RU" dirty="0"/>
              <a:t> Р Х А Н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EDC075-6355-4D87-93E8-01B2EF990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04" y="2718559"/>
            <a:ext cx="4856327" cy="337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 городам и сёлам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sz="4800" dirty="0">
                <a:solidFill>
                  <a:prstClr val="white"/>
                </a:solidFill>
              </a:rPr>
              <a:t>А </a:t>
            </a:r>
            <a:r>
              <a:rPr lang="ru-RU" dirty="0">
                <a:solidFill>
                  <a:prstClr val="white"/>
                </a:solidFill>
              </a:rPr>
              <a:t>Р Х А Н Г Е Л Ь С К</a:t>
            </a:r>
          </a:p>
          <a:p>
            <a:pPr lvl="0"/>
            <a:endParaRPr lang="ru-RU" dirty="0">
              <a:solidFill>
                <a:prstClr val="white"/>
              </a:solidFill>
            </a:endParaRPr>
          </a:p>
          <a:p>
            <a:pPr lvl="0"/>
            <a:endParaRPr lang="ru-RU" dirty="0">
              <a:solidFill>
                <a:prstClr val="white"/>
              </a:solidFill>
            </a:endParaRPr>
          </a:p>
          <a:p>
            <a:pPr lvl="0"/>
            <a:endParaRPr lang="ru-RU" dirty="0">
              <a:solidFill>
                <a:prstClr val="white"/>
              </a:solidFill>
            </a:endParaRPr>
          </a:p>
          <a:p>
            <a:pPr marL="0" indent="0">
              <a:buNone/>
            </a:pPr>
            <a:r>
              <a:rPr lang="ru-RU" dirty="0"/>
              <a:t>Столица Архангельской области. Основан </a:t>
            </a:r>
            <a:r>
              <a:rPr lang="ru-RU" dirty="0" smtClean="0"/>
              <a:t>в 1584 </a:t>
            </a:r>
            <a:r>
              <a:rPr lang="ru-RU" dirty="0"/>
              <a:t>году.</a:t>
            </a:r>
          </a:p>
          <a:p>
            <a:pPr lvl="0"/>
            <a:endParaRPr lang="ru-RU" dirty="0">
              <a:solidFill>
                <a:prstClr val="white"/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16AE4A5-5875-4F5D-8722-98A237C89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37" y="2276872"/>
            <a:ext cx="4474840" cy="251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 городам и сёлам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И Н С К </a:t>
            </a:r>
            <a:r>
              <a:rPr lang="ru-RU" sz="4800" dirty="0"/>
              <a:t>С</a:t>
            </a:r>
            <a:r>
              <a:rPr lang="ru-RU" dirty="0"/>
              <a:t> Е В Е Р О Д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B5FA2892-6923-4118-BB62-FC0AD3977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18" y="2348880"/>
            <a:ext cx="5562364" cy="362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 городам и сёлам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400" dirty="0"/>
              <a:t>С </a:t>
            </a:r>
            <a:r>
              <a:rPr lang="ru-RU" dirty="0"/>
              <a:t>Е В Е Р О Д В И Н С К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Расположен на берегу Белого моря. </a:t>
            </a:r>
          </a:p>
          <a:p>
            <a:pPr marL="0" indent="0">
              <a:buNone/>
            </a:pPr>
            <a:r>
              <a:rPr lang="ru-RU" sz="3600" dirty="0"/>
              <a:t>Крупны</a:t>
            </a:r>
            <a:r>
              <a:rPr lang="ru-RU" dirty="0"/>
              <a:t>й судостроительный  центр.</a:t>
            </a:r>
            <a:endParaRPr lang="ru-RU" sz="4400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B80B489-3638-4350-A7AD-802B5DACA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18" y="2132856"/>
            <a:ext cx="4869049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 городам и сёлам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 Л Ь </a:t>
            </a:r>
            <a:r>
              <a:rPr lang="ru-RU" sz="4800" dirty="0"/>
              <a:t>К</a:t>
            </a:r>
            <a:r>
              <a:rPr lang="ru-RU" dirty="0"/>
              <a:t> А Р Г О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316803A-D672-49AB-9E5A-6155A70E4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227" y="2420888"/>
            <a:ext cx="3521546" cy="352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 городам и сёлам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800" dirty="0"/>
              <a:t>К </a:t>
            </a:r>
            <a:r>
              <a:rPr lang="ru-RU" dirty="0"/>
              <a:t>А Р Г О П О Л Ь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Древний город. Основан в 1146 году. Славится своими церквями, колокольнями и глиняной игрушкой.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60E8F3A-270D-472F-91EC-2C0DF518B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095" y="1379314"/>
            <a:ext cx="3960440" cy="264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 городам и сёлам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 Ы Й </a:t>
            </a:r>
            <a:r>
              <a:rPr lang="ru-RU" sz="4800" dirty="0"/>
              <a:t>М</a:t>
            </a:r>
            <a:r>
              <a:rPr lang="ru-RU" dirty="0"/>
              <a:t> И Р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4FFD8369-8EC3-4B98-A0B2-ABEA438BA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45" y="2420888"/>
            <a:ext cx="5596110" cy="373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 городам и сёлам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800" dirty="0"/>
              <a:t>М</a:t>
            </a:r>
            <a:r>
              <a:rPr lang="ru-RU" dirty="0"/>
              <a:t> И Р Н Ы Й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В этом городе расположен космодром «Плесецк».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E1B38C5-4431-46C9-AEDA-4E7853711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82" y="1840107"/>
            <a:ext cx="4178418" cy="27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Морские обитатели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В честь какой рыбы архангелогородцы получили своё шутливое  прозвище?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 городам и сёлам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2DEB391-0020-4DEA-9239-7FEB4F4580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20329" b="20329"/>
          <a:stretch>
            <a:fillRect/>
          </a:stretch>
        </p:blipFill>
        <p:spPr>
          <a:xfrm>
            <a:off x="4242431" y="3645024"/>
            <a:ext cx="4764289" cy="25922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950CC301-B9B1-4A1C-81EC-B4F8F6CBC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3" y="2132857"/>
            <a:ext cx="4104457" cy="273630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/>
          <a:lstStyle/>
          <a:p>
            <a:r>
              <a:rPr lang="ru-RU" b="1" dirty="0"/>
              <a:t>Морские обитатели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6500" dirty="0"/>
              <a:t>Т Р Е С К А 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5100" dirty="0"/>
              <a:t>Архангелогородцы сами себя охотно </a:t>
            </a:r>
            <a:r>
              <a:rPr lang="ru-RU" sz="5100" b="1" dirty="0"/>
              <a:t>называют</a:t>
            </a:r>
            <a:r>
              <a:rPr lang="ru-RU" sz="5100" dirty="0"/>
              <a:t> «</a:t>
            </a:r>
            <a:r>
              <a:rPr lang="ru-RU" sz="5100" b="1" dirty="0" err="1"/>
              <a:t>трескоедами</a:t>
            </a:r>
            <a:r>
              <a:rPr lang="ru-RU" sz="5100" dirty="0"/>
              <a:t>». Рыболовный промысел был главным промыслом на Севере с древности. В поморской среде считается, что треска, в отличие от сёмги и другой рыбы, никогда не приедается, и есть ее можно каждый день. 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3D6565-AF5F-4496-8BE1-FAC9D35F5A3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2568" y="1524645"/>
            <a:ext cx="3563888" cy="235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prstClr val="white"/>
                </a:solidFill>
              </a:rPr>
              <a:t>Фрукты - овощи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О каком фрукте написал свою сказку Степан </a:t>
            </a:r>
            <a:r>
              <a:rPr lang="ru-RU" dirty="0" err="1" smtClean="0"/>
              <a:t>Писахов</a:t>
            </a:r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Великие поморы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А П Е Л Ь С И Н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2" y="2492896"/>
            <a:ext cx="4372744" cy="32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Великие поморы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Исследовательница </a:t>
            </a:r>
            <a:r>
              <a:rPr lang="ru-RU" b="1" dirty="0"/>
              <a:t>Русского Севера,  автор книг «Сказ о </a:t>
            </a:r>
            <a:r>
              <a:rPr lang="ru-RU" b="1" dirty="0" err="1"/>
              <a:t>Беломорье</a:t>
            </a:r>
            <a:r>
              <a:rPr lang="ru-RU" b="1" dirty="0"/>
              <a:t>», «Словарь Поморских речений</a:t>
            </a:r>
            <a:r>
              <a:rPr lang="ru-RU" b="1" dirty="0" smtClean="0"/>
              <a:t>», </a:t>
            </a:r>
            <a:r>
              <a:rPr lang="ru-RU" b="1" dirty="0"/>
              <a:t>е</a:t>
            </a:r>
            <a:r>
              <a:rPr lang="ru-RU" b="1" dirty="0" smtClean="0"/>
              <a:t>ё имя носит наша Гимназия. Кто это?</a:t>
            </a:r>
          </a:p>
          <a:p>
            <a:pPr marL="0" indent="0">
              <a:buNone/>
            </a:pPr>
            <a:r>
              <a:rPr lang="ru-RU" dirty="0" smtClean="0"/>
              <a:t>Из </a:t>
            </a:r>
            <a:r>
              <a:rPr lang="ru-RU" dirty="0"/>
              <a:t>словаря Поморских речений. Попробуйте объяснить.</a:t>
            </a:r>
          </a:p>
          <a:p>
            <a:pPr marL="0" indent="0">
              <a:buNone/>
            </a:pPr>
            <a:r>
              <a:rPr lang="ru-RU" dirty="0"/>
              <a:t>Верный человек –</a:t>
            </a:r>
          </a:p>
          <a:p>
            <a:pPr marL="0" indent="0">
              <a:buNone/>
            </a:pPr>
            <a:r>
              <a:rPr lang="ru-RU" dirty="0" smtClean="0"/>
              <a:t>По </a:t>
            </a:r>
            <a:r>
              <a:rPr lang="ru-RU" dirty="0"/>
              <a:t>сердцу </a:t>
            </a:r>
            <a:r>
              <a:rPr lang="ru-RU" dirty="0" smtClean="0"/>
              <a:t>мне -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Поклон </a:t>
            </a:r>
            <a:r>
              <a:rPr lang="ru-RU" dirty="0" smtClean="0"/>
              <a:t>земной -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Великие поморы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Ксения Петровна </a:t>
            </a:r>
            <a:r>
              <a:rPr lang="ru-RU" b="1" dirty="0" err="1"/>
              <a:t>Гемп</a:t>
            </a:r>
            <a:r>
              <a:rPr lang="ru-RU" b="1" dirty="0"/>
              <a:t> </a:t>
            </a:r>
            <a:endParaRPr lang="ru-RU" b="1" dirty="0" smtClean="0"/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endParaRPr lang="ru-RU" sz="3200" dirty="0"/>
          </a:p>
          <a:p>
            <a:pPr marL="0" indent="0">
              <a:buNone/>
            </a:pPr>
            <a:endParaRPr lang="ru-RU" sz="3200" dirty="0" smtClean="0"/>
          </a:p>
          <a:p>
            <a:pPr marL="0" indent="0">
              <a:buNone/>
            </a:pPr>
            <a:r>
              <a:rPr lang="ru-RU" sz="3200" dirty="0" smtClean="0"/>
              <a:t>Верный </a:t>
            </a:r>
            <a:r>
              <a:rPr lang="ru-RU" sz="3200" dirty="0"/>
              <a:t>человек – ОЧЕНЬ ХОРОШИЙ ЧЕЛОВЕК</a:t>
            </a:r>
          </a:p>
          <a:p>
            <a:pPr marL="0" indent="0">
              <a:buNone/>
            </a:pPr>
            <a:r>
              <a:rPr lang="ru-RU" sz="3200" dirty="0" smtClean="0"/>
              <a:t>По сердцу мне- НРАВИТСЯ, ЛЮБ</a:t>
            </a:r>
          </a:p>
          <a:p>
            <a:pPr marL="0" indent="0">
              <a:buNone/>
            </a:pPr>
            <a:r>
              <a:rPr lang="ru-RU" sz="3200" dirty="0" smtClean="0"/>
              <a:t>Поклон </a:t>
            </a:r>
            <a:r>
              <a:rPr lang="ru-RU" sz="3200" dirty="0"/>
              <a:t>земной- БОЛЬШОЕ </a:t>
            </a:r>
            <a:r>
              <a:rPr lang="ru-RU" sz="3200" dirty="0" smtClean="0"/>
              <a:t>СПАСИБО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9582BE-9AF3-4BAC-BB7F-F4366AA44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1" y="1574004"/>
            <a:ext cx="3236151" cy="243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Великие поморы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Памятник этому писателю и художнику стоит на проспекте </a:t>
            </a:r>
            <a:r>
              <a:rPr lang="ru-RU" b="1" dirty="0" err="1" smtClean="0"/>
              <a:t>Чумбарова-Лучинского</a:t>
            </a:r>
            <a:r>
              <a:rPr lang="ru-RU" b="1" dirty="0" smtClean="0"/>
              <a:t>. Кто он?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Великие поморы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4100" b="1" dirty="0" smtClean="0"/>
              <a:t>С Т Е П А Н   П И С А Х О В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Таким </a:t>
            </a:r>
            <a:r>
              <a:rPr lang="ru-RU" dirty="0"/>
              <a:t>он запомнился современникам: </a:t>
            </a:r>
          </a:p>
          <a:p>
            <a:pPr marL="0" indent="0">
              <a:buNone/>
            </a:pPr>
            <a:r>
              <a:rPr lang="ru-RU" dirty="0"/>
              <a:t>«Бородатый дед походил на сказочного волшебника и на моржа. Толстые, кручёные «</a:t>
            </a:r>
            <a:r>
              <a:rPr lang="ru-RU" dirty="0" err="1"/>
              <a:t>черноморовы</a:t>
            </a:r>
            <a:r>
              <a:rPr lang="ru-RU" dirty="0"/>
              <a:t> усы, маленькие добрые глазки. Низенький, весь заросший густым волосом человек, с густейшими рыжеватыми бровями. Глаза у него были зоркие и </a:t>
            </a:r>
            <a:r>
              <a:rPr lang="ru-RU" dirty="0" err="1"/>
              <a:t>приглядчивые</a:t>
            </a:r>
            <a:r>
              <a:rPr lang="ru-RU" dirty="0"/>
              <a:t>».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3074" name="Picture 2" descr="https://ljplus.ru/img/k/a/kalaus/Resize-of-Pisakh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60648"/>
            <a:ext cx="2076487" cy="28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Великие поморы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М.В. Ломоносов – великий учёный, энциклопедист, физик, химик, ритор, историк, художник и минералог, говорил: </a:t>
            </a:r>
          </a:p>
          <a:p>
            <a:pPr marL="0" indent="0">
              <a:buNone/>
            </a:pPr>
            <a:r>
              <a:rPr lang="ru-RU" dirty="0"/>
              <a:t> «Чтобы промысел был удачным, и помор не погиб в открытом море, нам, зуйкам, надо было выполнять правила». </a:t>
            </a:r>
          </a:p>
          <a:p>
            <a:pPr marL="0" indent="0">
              <a:buNone/>
            </a:pPr>
            <a:r>
              <a:rPr lang="ru-RU" b="1" dirty="0"/>
              <a:t>Назовите эти правила.</a:t>
            </a:r>
          </a:p>
          <a:p>
            <a:pPr marL="0" indent="0">
              <a:buNone/>
            </a:pPr>
            <a:r>
              <a:rPr lang="ru-RU" dirty="0"/>
              <a:t>Строго соблюдай –</a:t>
            </a:r>
          </a:p>
          <a:p>
            <a:pPr marL="0" indent="0">
              <a:buNone/>
            </a:pPr>
            <a:r>
              <a:rPr lang="ru-RU" dirty="0"/>
              <a:t>Изучай –</a:t>
            </a:r>
          </a:p>
          <a:p>
            <a:pPr marL="0" indent="0">
              <a:buNone/>
            </a:pPr>
            <a:r>
              <a:rPr lang="ru-RU" dirty="0"/>
              <a:t>Уважай - </a:t>
            </a:r>
          </a:p>
          <a:p>
            <a:pPr marL="0" indent="0">
              <a:buNone/>
            </a:pPr>
            <a:r>
              <a:rPr lang="ru-RU" dirty="0"/>
              <a:t>Выручай -</a:t>
            </a:r>
          </a:p>
          <a:p>
            <a:pPr marL="0" indent="0">
              <a:buNone/>
            </a:pPr>
            <a:r>
              <a:rPr lang="ru-RU" dirty="0"/>
              <a:t>Будь -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372B6-DAC7-4B97-88E3-6426A5198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3600343"/>
            <a:ext cx="3136253" cy="23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Великие поморы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556792"/>
            <a:ext cx="8229600" cy="4493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Строго соблюдай – дисциплину на корабле</a:t>
            </a:r>
          </a:p>
          <a:p>
            <a:pPr marL="0" indent="0">
              <a:buNone/>
            </a:pPr>
            <a:r>
              <a:rPr lang="ru-RU" sz="2800" dirty="0"/>
              <a:t>Изучай - мореходную науку</a:t>
            </a:r>
          </a:p>
          <a:p>
            <a:pPr marL="0" indent="0">
              <a:buNone/>
            </a:pPr>
            <a:r>
              <a:rPr lang="ru-RU" sz="2800" dirty="0"/>
              <a:t>Уважай – мнение старших</a:t>
            </a:r>
          </a:p>
          <a:p>
            <a:pPr marL="0" indent="0">
              <a:buNone/>
            </a:pPr>
            <a:r>
              <a:rPr lang="ru-RU" sz="2800" dirty="0"/>
              <a:t>Выручай – своих товарищей, помогай им в трудную минуту</a:t>
            </a:r>
          </a:p>
          <a:p>
            <a:pPr marL="0" indent="0">
              <a:buNone/>
            </a:pPr>
            <a:r>
              <a:rPr lang="ru-RU" sz="2800" dirty="0"/>
              <a:t>Будь - примером во всех делах</a:t>
            </a:r>
          </a:p>
          <a:p>
            <a:pPr marL="0" indent="0">
              <a:buNone/>
            </a:pPr>
            <a:endParaRPr lang="ru-RU" sz="28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5024"/>
            <a:ext cx="3163887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Великие поморы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C6E1E85-BCD5-4EBB-A299-E4595B09AA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2207" b="12207"/>
          <a:stretch>
            <a:fillRect/>
          </a:stretch>
        </p:blipFill>
        <p:spPr>
          <a:xfrm>
            <a:off x="488469" y="1602464"/>
            <a:ext cx="8121225" cy="441882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4730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Великие поморы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"Волшебником русской речи", сказителем земли Архангельской называют </a:t>
            </a:r>
            <a:r>
              <a:rPr lang="ru-RU" b="1" dirty="0"/>
              <a:t>Бориса Викторовича Шергина </a:t>
            </a:r>
            <a:r>
              <a:rPr lang="ru-RU" dirty="0"/>
              <a:t>по праву.</a:t>
            </a:r>
          </a:p>
          <a:p>
            <a:pPr marL="0" indent="0">
              <a:buNone/>
            </a:pPr>
            <a:r>
              <a:rPr lang="ru-RU" b="1" dirty="0"/>
              <a:t>Продолжите пословицы из сказок Б. Шергина: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Длинная нитка – ленивая …</a:t>
            </a:r>
          </a:p>
          <a:p>
            <a:pPr marL="0" indent="0">
              <a:buNone/>
            </a:pPr>
            <a:r>
              <a:rPr lang="ru-RU" dirty="0"/>
              <a:t>Собирай по ягодке – наберёшь …</a:t>
            </a:r>
          </a:p>
          <a:p>
            <a:pPr marL="0" indent="0">
              <a:buNone/>
            </a:pPr>
            <a:r>
              <a:rPr lang="ru-RU" dirty="0" smtClean="0"/>
              <a:t>Наш </a:t>
            </a:r>
            <a:r>
              <a:rPr lang="ru-RU" dirty="0"/>
              <a:t>пострел везде … </a:t>
            </a:r>
          </a:p>
          <a:p>
            <a:pPr marL="0" indent="0">
              <a:buNone/>
            </a:pPr>
            <a:r>
              <a:rPr lang="ru-RU" dirty="0"/>
              <a:t>Руки загребущие – глаза …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F178ED5-414B-4307-89DF-3961AEC44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451" y="3573016"/>
            <a:ext cx="1665063" cy="212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Великие поморы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556792"/>
            <a:ext cx="8229600" cy="449309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Длинная нитка – ленивая швея.</a:t>
            </a:r>
          </a:p>
          <a:p>
            <a:pPr marL="0" indent="0">
              <a:buNone/>
            </a:pPr>
            <a:r>
              <a:rPr lang="ru-RU" dirty="0"/>
              <a:t>Собирай по ягодке – наберёшь кузовок.</a:t>
            </a:r>
          </a:p>
          <a:p>
            <a:pPr marL="0" indent="0">
              <a:buNone/>
            </a:pPr>
            <a:r>
              <a:rPr lang="ru-RU" dirty="0" smtClean="0"/>
              <a:t>Наш </a:t>
            </a:r>
            <a:r>
              <a:rPr lang="ru-RU" dirty="0"/>
              <a:t>пострел везде поспел.</a:t>
            </a:r>
          </a:p>
          <a:p>
            <a:pPr marL="0" indent="0">
              <a:buNone/>
            </a:pPr>
            <a:r>
              <a:rPr lang="ru-RU" dirty="0"/>
              <a:t>Руки загребущие – глаза завидущие.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Чудеса северной природы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ОТГАДАЙТЕ ЗАГАДКУ:</a:t>
            </a:r>
          </a:p>
          <a:p>
            <a:pPr>
              <a:buNone/>
            </a:pPr>
            <a:r>
              <a:rPr lang="ru-RU" dirty="0"/>
              <a:t>	На реках он весной бывает:</a:t>
            </a:r>
          </a:p>
          <a:p>
            <a:pPr>
              <a:buNone/>
            </a:pPr>
            <a:r>
              <a:rPr lang="ru-RU" dirty="0"/>
              <a:t>	Под солнцем лёд темнеет, тает,</a:t>
            </a:r>
          </a:p>
          <a:p>
            <a:pPr>
              <a:buNone/>
            </a:pPr>
            <a:r>
              <a:rPr lang="ru-RU" dirty="0"/>
              <a:t>	Потом трещит, ломается</a:t>
            </a:r>
          </a:p>
          <a:p>
            <a:pPr>
              <a:buNone/>
            </a:pPr>
            <a:r>
              <a:rPr lang="ru-RU" dirty="0"/>
              <a:t>	И в льдинки превращается.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Чудеса северной природы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Л Е Д О Х О Д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Во время ледохода запрещено гулять по льдинам и кататься на них. Это очень опасно!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3074" name="Picture 2" descr="C:\Users\Любовь\Downloads\zbGoNvnDKH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132856"/>
            <a:ext cx="3672408" cy="24513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prstClr val="white"/>
                </a:solidFill>
              </a:rPr>
              <a:t>История города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Какой император трижды побывал в Архангельске и собственноручно заложил </a:t>
            </a:r>
            <a:r>
              <a:rPr lang="ru-RU" dirty="0"/>
              <a:t>торговый морской </a:t>
            </a:r>
            <a:r>
              <a:rPr lang="ru-RU" dirty="0" smtClean="0"/>
              <a:t>корабль?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prstClr val="white"/>
                </a:solidFill>
              </a:rPr>
              <a:t>История города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Пётр </a:t>
            </a:r>
            <a:r>
              <a:rPr lang="en-US" dirty="0" smtClean="0"/>
              <a:t>I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20888"/>
            <a:ext cx="5112567" cy="37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12776"/>
            <a:ext cx="269668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Чудеса северной природы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На юге она и темна, и черна,</a:t>
            </a:r>
          </a:p>
          <a:p>
            <a:pPr>
              <a:buNone/>
            </a:pPr>
            <a:r>
              <a:rPr lang="ru-RU" dirty="0"/>
              <a:t>На севере белой бывает она.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Чудеса северной природы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Б Е Л А Я     Н О Ч Ь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«Летом у нас круглые сутки светло, мы и не спим: день работаем, а ночь гуляем», — сказывал Степан </a:t>
            </a:r>
            <a:r>
              <a:rPr lang="ru-RU" dirty="0" err="1"/>
              <a:t>Писахов</a:t>
            </a:r>
            <a:r>
              <a:rPr lang="ru-RU" dirty="0"/>
              <a:t>. И тут же давал дельный совет: «Не веришь — приезжай проверь!»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pic>
        <p:nvPicPr>
          <p:cNvPr id="5" name="Picture 2" descr="C:\Users\Любовь\Downloads\1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16016" y="1484784"/>
            <a:ext cx="3752895" cy="240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Чудеса северной природы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ОТГАДАЙТЕ РЕБУС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1026" name="Picture 2" descr="C:\Users\Любовь\Desktop\4-rebus-pro-osen-s-otvetом-listop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420888"/>
            <a:ext cx="6667500" cy="33337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Чудеса северной природы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7170" name="Picture 2" descr="C:\Users\Любовь\Downloads\og_og_1466392372260325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06973"/>
            <a:ext cx="8549880" cy="4474437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листопад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8568952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Чудеса северной природы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Л И С Т О П А Д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pic>
        <p:nvPicPr>
          <p:cNvPr id="2051" name="Picture 3" descr="C:\Users\Любовь\Desktop\4-rebus-pro-osen-s-otvetом-listopa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204864"/>
            <a:ext cx="6667500" cy="33337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63688" y="5517232"/>
            <a:ext cx="13660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ЛИСТ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6016" y="5517232"/>
            <a:ext cx="1982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ЛОПАТА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788024" y="5661248"/>
            <a:ext cx="288032" cy="50405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300192" y="5661248"/>
            <a:ext cx="288032" cy="50405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012160" y="5661248"/>
            <a:ext cx="288032" cy="504056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8144" y="5013176"/>
            <a:ext cx="529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Д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35896" y="5517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6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Чудеса северной природы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Как называется данное явление природы?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5122" name="Picture 2" descr="C:\Users\Любовь\Downloads\_MG_07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2056" y="2996952"/>
            <a:ext cx="4572191" cy="30451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Чудеса северной природы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С Е  В Е Р Н О Е    С И Я Н И Е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 Северное сияние завораживает, потому что кажется, что оно совсем близко.  В действительности действие происходит приблизительно в 100 км над уровнем земли, а красные цвета появляются и вовсе на расстоянии 320 км.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pic>
        <p:nvPicPr>
          <p:cNvPr id="7" name="Рисунок 6" descr="13x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1988840"/>
            <a:ext cx="3810000" cy="214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Использованные источники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492625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r>
              <a:rPr lang="ru-RU" dirty="0" err="1">
                <a:solidFill>
                  <a:schemeClr val="bg1"/>
                </a:solidFill>
              </a:rPr>
              <a:t>Аудиоряды</a:t>
            </a:r>
            <a:r>
              <a:rPr lang="ru-RU" dirty="0">
                <a:solidFill>
                  <a:schemeClr val="bg1"/>
                </a:solidFill>
              </a:rPr>
              <a:t> заимствованы с сайта 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hlinkClick r:id="rId3"/>
              </a:rPr>
              <a:t>GetTune.net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по запросу «Своя игра» 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hlinkClick r:id="rId4"/>
              </a:rPr>
              <a:t>Звезда</a:t>
            </a:r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ru-RU" dirty="0">
                <a:solidFill>
                  <a:schemeClr val="bg1"/>
                </a:solidFill>
                <a:hlinkClick r:id="rId5"/>
              </a:rPr>
              <a:t>Фон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    </a:t>
            </a:r>
            <a:r>
              <a:rPr lang="ru-RU" dirty="0">
                <a:solidFill>
                  <a:schemeClr val="bg1"/>
                </a:solidFill>
                <a:hlinkClick r:id="rId6"/>
              </a:rPr>
              <a:t>Кот в мешке </a:t>
            </a:r>
            <a:r>
              <a:rPr lang="en-US" dirty="0">
                <a:solidFill>
                  <a:schemeClr val="bg1"/>
                </a:solidFill>
              </a:rPr>
              <a:t>     </a:t>
            </a:r>
            <a:r>
              <a:rPr lang="ru-RU" dirty="0">
                <a:solidFill>
                  <a:schemeClr val="bg1"/>
                </a:solidFill>
                <a:hlinkClick r:id="rId7"/>
              </a:rPr>
              <a:t>Идея игры </a:t>
            </a: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Автор шаблона игры </a:t>
            </a:r>
            <a:r>
              <a:rPr lang="ru-RU" dirty="0" err="1">
                <a:solidFill>
                  <a:schemeClr val="bg1"/>
                </a:solidFill>
              </a:rPr>
              <a:t>Салиш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С.С.</a:t>
            </a:r>
            <a:r>
              <a:rPr lang="en-US" smtClean="0">
                <a:solidFill>
                  <a:schemeClr val="bg1"/>
                </a:solidFill>
              </a:rPr>
              <a:t>, </a:t>
            </a:r>
            <a:r>
              <a:rPr lang="ru-RU" smtClean="0">
                <a:solidFill>
                  <a:schemeClr val="bg1"/>
                </a:solidFill>
              </a:rPr>
              <a:t>2014 </a:t>
            </a:r>
            <a:r>
              <a:rPr lang="ru-RU" dirty="0" smtClean="0">
                <a:solidFill>
                  <a:schemeClr val="bg1"/>
                </a:solidFill>
              </a:rPr>
              <a:t>год</a:t>
            </a:r>
          </a:p>
          <a:p>
            <a:r>
              <a:rPr lang="ru-RU" u="sng" dirty="0" smtClean="0">
                <a:hlinkClick r:id="rId8"/>
              </a:rPr>
              <a:t>https</a:t>
            </a:r>
            <a:r>
              <a:rPr lang="ru-RU" u="sng" dirty="0">
                <a:hlinkClick r:id="rId8"/>
              </a:rPr>
              <a:t>://mamamozhetvse.ru/zagadki-pro-yagody-dlya-detej-30-luchshix.html</a:t>
            </a:r>
            <a:endParaRPr lang="ru-RU" dirty="0"/>
          </a:p>
          <a:p>
            <a:r>
              <a:rPr lang="ru-RU" u="sng" dirty="0">
                <a:hlinkClick r:id="rId9"/>
              </a:rPr>
              <a:t>https://www.anypics.ru/download.php?file=201211/1440x900/anypics.ru-43862.jpg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0"/>
              </a:rPr>
              <a:t>https://cdn140.picsart.com/299430516343201.jpg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1"/>
              </a:rPr>
              <a:t>https://i.mycdn.me/i?r=AyH4iRPQ2q0otWIFepML2LxRaY-3wi65TZDgKIktpyt6kw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2"/>
              </a:rPr>
              <a:t>https://nsportal.ru/sites/default/files/2014/11/23/tekstovyy_dokument_opendocument.odt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3"/>
              </a:rPr>
              <a:t>https://na-dache.pro/uploads/posts/2021-07/1625259975_10-p-belie-gribi-v-korzine-foto-11.jpg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4"/>
              </a:rPr>
              <a:t>https://umochki.ru/zagadki/zagadki-o-gribakh/zagadki-pro-gruzd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5"/>
              </a:rPr>
              <a:t>https://agroflora.ru/wp-content/uploads/2014/09/gruzd-nastoyachiy-4.jpg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6"/>
              </a:rPr>
              <a:t>https://sad24.ru/wp-content/uploads/2016/09/gruzdi-na-zimu-recepty-prigotovleniya-goryachim-sposobom-5.jpg</a:t>
            </a:r>
            <a:r>
              <a:rPr lang="ru-RU" dirty="0"/>
              <a:t>  </a:t>
            </a:r>
          </a:p>
          <a:p>
            <a:r>
              <a:rPr lang="ru-RU" u="sng" dirty="0">
                <a:hlinkClick r:id="rId17"/>
              </a:rPr>
              <a:t>https://vserebusy.ru/wp-content/uploads/2021/08/4-rebus-pro-osen-s-otvetом-listopad.jpg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8"/>
              </a:rPr>
              <a:t>https://ljubimyj-detskij.ru/zagadki/717-detyam-zagadki-o-prirodnykh-yavleniyakh-l</a:t>
            </a:r>
            <a:r>
              <a:rPr lang="ru-RU" dirty="0"/>
              <a:t> </a:t>
            </a:r>
          </a:p>
          <a:p>
            <a:r>
              <a:rPr lang="ru-RU" u="sng" dirty="0">
                <a:hlinkClick r:id="rId19"/>
              </a:rPr>
              <a:t>http://dvinatoday.ru/upload/iblock/7eb/zbGoNvnDKHs.jpg</a:t>
            </a:r>
            <a:r>
              <a:rPr lang="ru-RU" dirty="0"/>
              <a:t> </a:t>
            </a:r>
          </a:p>
          <a:p>
            <a:r>
              <a:rPr lang="ru-RU" u="sng" dirty="0">
                <a:hlinkClick r:id="rId20"/>
              </a:rPr>
              <a:t>https://arhlib.ru/wp-content/uploads/2020/06/13-1.jpg</a:t>
            </a:r>
            <a:r>
              <a:rPr lang="ru-RU" dirty="0"/>
              <a:t> </a:t>
            </a:r>
          </a:p>
          <a:p>
            <a:r>
              <a:rPr lang="ru-RU" u="sng" dirty="0">
                <a:hlinkClick r:id="rId21"/>
              </a:rPr>
              <a:t>https://img-fotki.yandex.ru/get/3502/125827701.108/0_12b5fd_d1c088bb_XXL.jpg</a:t>
            </a:r>
            <a:r>
              <a:rPr lang="ru-RU" dirty="0"/>
              <a:t> </a:t>
            </a:r>
          </a:p>
          <a:p>
            <a:r>
              <a:rPr lang="ru-RU" u="sng" dirty="0">
                <a:hlinkClick r:id="rId22"/>
              </a:rPr>
              <a:t>https://i.gifer.com/13xN.mp4</a:t>
            </a:r>
            <a:r>
              <a:rPr lang="ru-RU" dirty="0"/>
              <a:t> </a:t>
            </a:r>
          </a:p>
          <a:p>
            <a:r>
              <a:rPr lang="ru-RU" u="sng" dirty="0">
                <a:hlinkClick r:id="rId23"/>
              </a:rPr>
              <a:t>http://zagadki1.ru/zagadka/s-neba-zvyozdy-padayut-lyagut-na-polya.htm</a:t>
            </a:r>
            <a:r>
              <a:rPr lang="ru-RU" dirty="0"/>
              <a:t> </a:t>
            </a:r>
          </a:p>
          <a:p>
            <a:r>
              <a:rPr lang="ru-RU" u="sng" dirty="0">
                <a:hlinkClick r:id="rId24"/>
              </a:rPr>
              <a:t>https://cs8.pikabu.ru/post_img/2016/06/20/3/og_og_1466392372260325756.jpg</a:t>
            </a:r>
            <a:r>
              <a:rPr lang="ru-RU" dirty="0"/>
              <a:t> </a:t>
            </a:r>
            <a:endParaRPr lang="en-US" dirty="0" smtClean="0"/>
          </a:p>
          <a:p>
            <a:r>
              <a:rPr lang="en-US" dirty="0">
                <a:hlinkClick r:id="rId25"/>
              </a:rPr>
              <a:t>https://</a:t>
            </a:r>
            <a:r>
              <a:rPr lang="en-US" dirty="0" smtClean="0">
                <a:hlinkClick r:id="rId25"/>
              </a:rPr>
              <a:t>aodb.culture29.ru/news/index.php?ELEMENT_ID=5283</a:t>
            </a:r>
            <a:endParaRPr lang="en-US" dirty="0" smtClean="0"/>
          </a:p>
          <a:p>
            <a:r>
              <a:rPr lang="en-US" dirty="0">
                <a:hlinkClick r:id="rId26"/>
              </a:rPr>
              <a:t>https://ljplus.ru/img/k/a/kalaus/Resize-of-Pisakhov.jpg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  <a:p>
            <a:pPr marL="0" indent="0" algn="ctr">
              <a:buNone/>
            </a:pP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Поморский словарик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Северное лукошко</a:t>
            </a:r>
            <a:endParaRPr lang="ru-RU" sz="28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2800" b="1" dirty="0">
                <a:solidFill>
                  <a:prstClr val="white"/>
                </a:solidFill>
              </a:rPr>
              <a:t>По городам и сёлам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ru-RU" sz="2800" b="1" dirty="0">
                <a:solidFill>
                  <a:prstClr val="white"/>
                </a:solidFill>
              </a:rPr>
              <a:t>Великие поморы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2800" b="1" dirty="0">
                <a:solidFill>
                  <a:prstClr val="white"/>
                </a:solidFill>
              </a:rPr>
              <a:t>Чудеса северной природы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Поморский словарик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 помощью алфавита отгадайте зашифрованное слово</a:t>
            </a:r>
          </a:p>
          <a:p>
            <a:pPr marL="0" indent="0" algn="ctr">
              <a:buNone/>
            </a:pPr>
            <a:r>
              <a:rPr lang="ru-RU" sz="6000" dirty="0" smtClean="0"/>
              <a:t>17  16  14  16  18</a:t>
            </a:r>
            <a:endParaRPr lang="ru-RU" sz="60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prstClr val="white"/>
                </a:solidFill>
              </a:rPr>
              <a:t>Поморский словарик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1" y="1412776"/>
            <a:ext cx="8114873" cy="47525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П О М О Р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Житель </a:t>
            </a:r>
            <a:r>
              <a:rPr lang="ru-RU" dirty="0"/>
              <a:t>местности, которая прилегает к </a:t>
            </a:r>
            <a:r>
              <a:rPr lang="ru-RU" dirty="0" smtClean="0"/>
              <a:t>морю.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306753F-D490-4CAA-AE65-EC8C3FBADA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-261"/>
          <a:stretch/>
        </p:blipFill>
        <p:spPr>
          <a:xfrm>
            <a:off x="2267744" y="1922430"/>
            <a:ext cx="5210189" cy="30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1325</Words>
  <Application>Microsoft Office PowerPoint</Application>
  <PresentationFormat>Экран (4:3)</PresentationFormat>
  <Paragraphs>387</Paragraphs>
  <Slides>63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Поморский словарик</vt:lpstr>
      <vt:lpstr>Северное лукошко</vt:lpstr>
      <vt:lpstr>По городам и сёлам</vt:lpstr>
      <vt:lpstr>Великие поморы</vt:lpstr>
      <vt:lpstr>Чудеса северной природы</vt:lpstr>
      <vt:lpstr>Презентация PowerPoint</vt:lpstr>
      <vt:lpstr>Поморский словарик</vt:lpstr>
      <vt:lpstr>Поморский словарик</vt:lpstr>
      <vt:lpstr>Поморский словарик</vt:lpstr>
      <vt:lpstr>Поморский словарик</vt:lpstr>
      <vt:lpstr>Поморский словарик</vt:lpstr>
      <vt:lpstr>Поморский словарик</vt:lpstr>
      <vt:lpstr>Презентация PowerPoint</vt:lpstr>
      <vt:lpstr>Животный мир</vt:lpstr>
      <vt:lpstr>Животный мир</vt:lpstr>
      <vt:lpstr>Поморский словарик</vt:lpstr>
      <vt:lpstr>Поморский словарик</vt:lpstr>
      <vt:lpstr>Северное лукошко</vt:lpstr>
      <vt:lpstr>Северное лукошко</vt:lpstr>
      <vt:lpstr>Северное лукошко</vt:lpstr>
      <vt:lpstr>Северное лукошко</vt:lpstr>
      <vt:lpstr>Презентация PowerPoint</vt:lpstr>
      <vt:lpstr>История города</vt:lpstr>
      <vt:lpstr>История города</vt:lpstr>
      <vt:lpstr>Северное лукошко</vt:lpstr>
      <vt:lpstr>Северное лукошко</vt:lpstr>
      <vt:lpstr>Северное лукошко</vt:lpstr>
      <vt:lpstr>Северное лукошко</vt:lpstr>
      <vt:lpstr>По городам и сёлам</vt:lpstr>
      <vt:lpstr>По городам и сёлам</vt:lpstr>
      <vt:lpstr>По городам и сёлам</vt:lpstr>
      <vt:lpstr>По городам и сёлам</vt:lpstr>
      <vt:lpstr>По городам и сёлам</vt:lpstr>
      <vt:lpstr>По городам и сёлам</vt:lpstr>
      <vt:lpstr>По городам и сёлам</vt:lpstr>
      <vt:lpstr>По городам и сёлам</vt:lpstr>
      <vt:lpstr>Презентация PowerPoint</vt:lpstr>
      <vt:lpstr>Морские обитатели</vt:lpstr>
      <vt:lpstr>Морские обитатели</vt:lpstr>
      <vt:lpstr>Презентация PowerPoint</vt:lpstr>
      <vt:lpstr>Фрукты - овощи</vt:lpstr>
      <vt:lpstr>Великие поморы</vt:lpstr>
      <vt:lpstr>Великие поморы</vt:lpstr>
      <vt:lpstr>Великие поморы</vt:lpstr>
      <vt:lpstr>Великие поморы</vt:lpstr>
      <vt:lpstr>Великие поморы</vt:lpstr>
      <vt:lpstr>Великие поморы</vt:lpstr>
      <vt:lpstr>Великие поморы</vt:lpstr>
      <vt:lpstr>Великие поморы</vt:lpstr>
      <vt:lpstr>Великие поморы</vt:lpstr>
      <vt:lpstr>Чудеса северной природы</vt:lpstr>
      <vt:lpstr>Чудеса северной природы</vt:lpstr>
      <vt:lpstr>Презентация PowerPoint</vt:lpstr>
      <vt:lpstr>История города</vt:lpstr>
      <vt:lpstr>История города</vt:lpstr>
      <vt:lpstr>Чудеса северной природы</vt:lpstr>
      <vt:lpstr>Чудеса северной природы</vt:lpstr>
      <vt:lpstr>Чудеса северной природы</vt:lpstr>
      <vt:lpstr>Чудеса северной природы</vt:lpstr>
      <vt:lpstr>Чудеса северной природы</vt:lpstr>
      <vt:lpstr>Чудеса северной природы</vt:lpstr>
      <vt:lpstr>Использованные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user</cp:lastModifiedBy>
  <cp:revision>114</cp:revision>
  <dcterms:created xsi:type="dcterms:W3CDTF">2014-05-16T09:35:17Z</dcterms:created>
  <dcterms:modified xsi:type="dcterms:W3CDTF">2021-11-25T11:50:36Z</dcterms:modified>
</cp:coreProperties>
</file>