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DE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 snapToGrid="0">
      <p:cViewPr>
        <p:scale>
          <a:sx n="78" d="100"/>
          <a:sy n="78" d="100"/>
        </p:scale>
        <p:origin x="-821" y="-1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A844-C502-4EF9-922A-F3113BD6E3E1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BE20-A993-429E-B4A8-5E6ADD9145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6892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A844-C502-4EF9-922A-F3113BD6E3E1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BE20-A993-429E-B4A8-5E6ADD9145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353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A844-C502-4EF9-922A-F3113BD6E3E1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BE20-A993-429E-B4A8-5E6ADD9145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452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A844-C502-4EF9-922A-F3113BD6E3E1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BE20-A993-429E-B4A8-5E6ADD9145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627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A844-C502-4EF9-922A-F3113BD6E3E1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BE20-A993-429E-B4A8-5E6ADD9145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952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A844-C502-4EF9-922A-F3113BD6E3E1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BE20-A993-429E-B4A8-5E6ADD9145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2140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A844-C502-4EF9-922A-F3113BD6E3E1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BE20-A993-429E-B4A8-5E6ADD9145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097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A844-C502-4EF9-922A-F3113BD6E3E1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BE20-A993-429E-B4A8-5E6ADD9145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4895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A844-C502-4EF9-922A-F3113BD6E3E1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BE20-A993-429E-B4A8-5E6ADD9145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19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A844-C502-4EF9-922A-F3113BD6E3E1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BE20-A993-429E-B4A8-5E6ADD9145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4234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A844-C502-4EF9-922A-F3113BD6E3E1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BBE20-A993-429E-B4A8-5E6ADD9145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531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AA844-C502-4EF9-922A-F3113BD6E3E1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BBE20-A993-429E-B4A8-5E6ADD9145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149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0565" y="5789426"/>
            <a:ext cx="3191435" cy="1176150"/>
          </a:xfrm>
        </p:spPr>
        <p:txBody>
          <a:bodyPr>
            <a:normAutofit lnSpcReduction="10000"/>
          </a:bodyPr>
          <a:lstStyle/>
          <a:p>
            <a:pPr algn="r">
              <a:spcBef>
                <a:spcPts val="0"/>
              </a:spcBef>
            </a:pPr>
            <a:r>
              <a:rPr lang="ru-RU" sz="2000" dirty="0" smtClean="0">
                <a:latin typeface="Candara Light" panose="020E0502030303020204" pitchFamily="34" charset="0"/>
              </a:rPr>
              <a:t>Подготовила 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latin typeface="Candara Light" panose="020E0502030303020204" pitchFamily="34" charset="0"/>
              </a:rPr>
              <a:t>ученица 9 «Б» класса 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latin typeface="Candara Light" panose="020E0502030303020204" pitchFamily="34" charset="0"/>
              </a:rPr>
              <a:t>МБОУ Гимназии №3 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latin typeface="Candara Light" panose="020E0502030303020204" pitchFamily="34" charset="0"/>
              </a:rPr>
              <a:t>Матвеева Виктория</a:t>
            </a:r>
            <a:endParaRPr lang="ru-RU" sz="2000" dirty="0">
              <a:latin typeface="Candara Light" panose="020E0502030303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" y="367555"/>
            <a:ext cx="6212541" cy="61139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0894" y="367554"/>
            <a:ext cx="6831106" cy="1595718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andara" panose="020E0502030303020204" pitchFamily="34" charset="0"/>
              </a:rPr>
              <a:t>100 баллов </a:t>
            </a:r>
            <a:br>
              <a:rPr lang="ru-RU" dirty="0" smtClean="0">
                <a:latin typeface="Candara" panose="020E0502030303020204" pitchFamily="34" charset="0"/>
              </a:rPr>
            </a:br>
            <a:r>
              <a:rPr lang="ru-RU" dirty="0" smtClean="0">
                <a:latin typeface="Candara" panose="020E0502030303020204" pitchFamily="34" charset="0"/>
              </a:rPr>
              <a:t>для победы</a:t>
            </a:r>
            <a:endParaRPr lang="ru-RU" dirty="0">
              <a:latin typeface="Candara" panose="020E0502030303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7554"/>
            <a:ext cx="5960674" cy="59525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6592" y="2132626"/>
            <a:ext cx="4971356" cy="372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564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67554"/>
            <a:ext cx="12192000" cy="950258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latin typeface="Candara" panose="020E0502030303020204" pitchFamily="34" charset="0"/>
              </a:rPr>
              <a:t>Советы от выпускников</a:t>
            </a:r>
            <a:endParaRPr lang="ru-RU" dirty="0">
              <a:latin typeface="Candara" panose="020E0502030303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0565" y="5789426"/>
            <a:ext cx="3191435" cy="1176150"/>
          </a:xfrm>
        </p:spPr>
        <p:txBody>
          <a:bodyPr>
            <a:normAutofit lnSpcReduction="10000"/>
          </a:bodyPr>
          <a:lstStyle/>
          <a:p>
            <a:pPr algn="r">
              <a:spcBef>
                <a:spcPts val="0"/>
              </a:spcBef>
            </a:pPr>
            <a:r>
              <a:rPr lang="ru-RU" sz="2000" dirty="0" smtClean="0">
                <a:latin typeface="Candara Light" panose="020E0502030303020204" pitchFamily="34" charset="0"/>
              </a:rPr>
              <a:t>Подготовила 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latin typeface="Candara Light" panose="020E0502030303020204" pitchFamily="34" charset="0"/>
              </a:rPr>
              <a:t>ученица 9 «Б» класса 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latin typeface="Candara Light" panose="020E0502030303020204" pitchFamily="34" charset="0"/>
              </a:rPr>
              <a:t>МБОУ Гимназии №3 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latin typeface="Candara Light" panose="020E0502030303020204" pitchFamily="34" charset="0"/>
              </a:rPr>
              <a:t>Матвеева Виктория</a:t>
            </a:r>
            <a:endParaRPr lang="ru-RU" sz="2000" dirty="0">
              <a:latin typeface="Candara Light" panose="020E0502030303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5303" y="1476376"/>
            <a:ext cx="826892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Candara" panose="020E0502030303020204" pitchFamily="34" charset="0"/>
              </a:rPr>
              <a:t>ФИО</a:t>
            </a:r>
            <a:r>
              <a:rPr lang="ru-RU" sz="2400" b="1" dirty="0">
                <a:latin typeface="Candara" panose="020E0502030303020204" pitchFamily="34" charset="0"/>
              </a:rPr>
              <a:t>: </a:t>
            </a:r>
            <a:r>
              <a:rPr lang="ru-RU" sz="2400" dirty="0" err="1">
                <a:latin typeface="Candara" panose="020E0502030303020204" pitchFamily="34" charset="0"/>
              </a:rPr>
              <a:t>Бородавкина</a:t>
            </a:r>
            <a:r>
              <a:rPr lang="ru-RU" sz="2400" dirty="0">
                <a:latin typeface="Candara" panose="020E0502030303020204" pitchFamily="34" charset="0"/>
              </a:rPr>
              <a:t> Дарья Алексеевна</a:t>
            </a:r>
          </a:p>
          <a:p>
            <a:pPr algn="just"/>
            <a:r>
              <a:rPr lang="ru-RU" sz="2400" b="1" dirty="0" smtClean="0">
                <a:latin typeface="Candara" panose="020E0502030303020204" pitchFamily="34" charset="0"/>
              </a:rPr>
              <a:t>Год </a:t>
            </a:r>
            <a:r>
              <a:rPr lang="ru-RU" sz="2400" b="1" dirty="0">
                <a:latin typeface="Candara" panose="020E0502030303020204" pitchFamily="34" charset="0"/>
              </a:rPr>
              <a:t>выпуска: </a:t>
            </a:r>
            <a:r>
              <a:rPr lang="ru-RU" sz="2400" dirty="0">
                <a:latin typeface="Candara" panose="020E0502030303020204" pitchFamily="34" charset="0"/>
              </a:rPr>
              <a:t>2020</a:t>
            </a:r>
          </a:p>
          <a:p>
            <a:pPr algn="just"/>
            <a:r>
              <a:rPr lang="ru-RU" sz="2400" b="1" dirty="0" smtClean="0">
                <a:latin typeface="Candara" panose="020E0502030303020204" pitchFamily="34" charset="0"/>
              </a:rPr>
              <a:t>Имеется </a:t>
            </a:r>
            <a:r>
              <a:rPr lang="ru-RU" sz="2400" b="1" dirty="0">
                <a:latin typeface="Candara" panose="020E0502030303020204" pitchFamily="34" charset="0"/>
              </a:rPr>
              <a:t>ли медаль? </a:t>
            </a:r>
            <a:r>
              <a:rPr lang="ru-RU" sz="2400" dirty="0">
                <a:latin typeface="Candara" panose="020E0502030303020204" pitchFamily="34" charset="0"/>
              </a:rPr>
              <a:t>Да, золотая </a:t>
            </a:r>
          </a:p>
          <a:p>
            <a:pPr algn="just"/>
            <a:r>
              <a:rPr lang="ru-RU" sz="2400" b="1" dirty="0" smtClean="0">
                <a:latin typeface="Candara" panose="020E0502030303020204" pitchFamily="34" charset="0"/>
              </a:rPr>
              <a:t>ВУЗ</a:t>
            </a:r>
            <a:r>
              <a:rPr lang="ru-RU" sz="2400" b="1" dirty="0">
                <a:latin typeface="Candara" panose="020E0502030303020204" pitchFamily="34" charset="0"/>
              </a:rPr>
              <a:t>, в котором вы учитесь (преподаёте)? </a:t>
            </a:r>
          </a:p>
          <a:p>
            <a:pPr algn="just"/>
            <a:r>
              <a:rPr lang="ru-RU" sz="2400" dirty="0">
                <a:latin typeface="Candara" panose="020E0502030303020204" pitchFamily="34" charset="0"/>
              </a:rPr>
              <a:t>СПБПУ имени Петра Великого</a:t>
            </a:r>
          </a:p>
          <a:p>
            <a:pPr algn="just"/>
            <a:r>
              <a:rPr lang="ru-RU" sz="2400" b="1" dirty="0" smtClean="0">
                <a:latin typeface="Candara" panose="020E0502030303020204" pitchFamily="34" charset="0"/>
              </a:rPr>
              <a:t>Совет:</a:t>
            </a:r>
          </a:p>
          <a:p>
            <a:pPr algn="just"/>
            <a:r>
              <a:rPr lang="ru-RU" sz="2000" dirty="0">
                <a:latin typeface="Candara" panose="020E0502030303020204" pitchFamily="34" charset="0"/>
              </a:rPr>
              <a:t>1. Делать это не самостоятельно, а с </a:t>
            </a:r>
            <a:r>
              <a:rPr lang="ru-RU" sz="2000" dirty="0" smtClean="0">
                <a:latin typeface="Candara" panose="020E0502030303020204" pitchFamily="34" charset="0"/>
              </a:rPr>
              <a:t>учителем, репетитором… (</a:t>
            </a:r>
            <a:r>
              <a:rPr lang="ru-RU" sz="2000" dirty="0">
                <a:latin typeface="Candara" panose="020E0502030303020204" pitchFamily="34" charset="0"/>
              </a:rPr>
              <a:t>человеком, вовлечённым в эту сферу</a:t>
            </a:r>
            <a:r>
              <a:rPr lang="ru-RU" sz="2000" dirty="0" smtClean="0">
                <a:latin typeface="Candara" panose="020E0502030303020204" pitchFamily="34" charset="0"/>
              </a:rPr>
              <a:t>),  </a:t>
            </a:r>
            <a:r>
              <a:rPr lang="ru-RU" sz="2000" dirty="0">
                <a:latin typeface="Candara" panose="020E0502030303020204" pitchFamily="34" charset="0"/>
              </a:rPr>
              <a:t>разбирающимся в этой сфере</a:t>
            </a:r>
          </a:p>
          <a:p>
            <a:pPr algn="just"/>
            <a:r>
              <a:rPr lang="ru-RU" sz="2000" dirty="0">
                <a:latin typeface="Candara" panose="020E0502030303020204" pitchFamily="34" charset="0"/>
              </a:rPr>
              <a:t>2. Выбрать для себя такой формат подачи, после занятий с которым будет ощущаться твой прогресс. То есть не просто ходить ради галочки, а чтобы нравилось и чтобы был какой-то промежуточный результат. Кому-то больше подходит очные встречи с человеком, кому-то онлайн формат лучше, кому-то подойдёт смешанный формат - здесь все индивидуально, и если ты занимаешься и чувствуешь, что пропал интерес, что топчешься на месте - возможно надо просто сменить формат обучения</a:t>
            </a:r>
          </a:p>
          <a:p>
            <a:pPr algn="just"/>
            <a:endParaRPr lang="ru-RU" sz="2400" dirty="0">
              <a:latin typeface="Candara" panose="020E0502030303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3057" y="1476376"/>
            <a:ext cx="3342969" cy="417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448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0565" y="5789426"/>
            <a:ext cx="3191435" cy="1176150"/>
          </a:xfrm>
        </p:spPr>
        <p:txBody>
          <a:bodyPr>
            <a:normAutofit lnSpcReduction="10000"/>
          </a:bodyPr>
          <a:lstStyle/>
          <a:p>
            <a:pPr algn="r">
              <a:spcBef>
                <a:spcPts val="0"/>
              </a:spcBef>
            </a:pPr>
            <a:r>
              <a:rPr lang="ru-RU" sz="2000" dirty="0" smtClean="0">
                <a:latin typeface="Candara Light" panose="020E0502030303020204" pitchFamily="34" charset="0"/>
              </a:rPr>
              <a:t>Подготовила 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latin typeface="Candara Light" panose="020E0502030303020204" pitchFamily="34" charset="0"/>
              </a:rPr>
              <a:t>ученица 9 «Б» класса 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latin typeface="Candara Light" panose="020E0502030303020204" pitchFamily="34" charset="0"/>
              </a:rPr>
              <a:t>МБОУ Гимназии №3 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latin typeface="Candara Light" panose="020E0502030303020204" pitchFamily="34" charset="0"/>
              </a:rPr>
              <a:t>Матвеева Виктория</a:t>
            </a:r>
            <a:endParaRPr lang="ru-RU" sz="2000" dirty="0">
              <a:latin typeface="Candara Light" panose="020E0502030303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" y="367555"/>
            <a:ext cx="6212541" cy="61139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0894" y="367554"/>
            <a:ext cx="6831106" cy="1595718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andara" panose="020E0502030303020204" pitchFamily="34" charset="0"/>
              </a:rPr>
              <a:t>100 баллов </a:t>
            </a:r>
            <a:br>
              <a:rPr lang="ru-RU" dirty="0" smtClean="0">
                <a:latin typeface="Candara" panose="020E0502030303020204" pitchFamily="34" charset="0"/>
              </a:rPr>
            </a:br>
            <a:r>
              <a:rPr lang="ru-RU" dirty="0" smtClean="0">
                <a:latin typeface="Candara" panose="020E0502030303020204" pitchFamily="34" charset="0"/>
              </a:rPr>
              <a:t>для победы</a:t>
            </a:r>
            <a:endParaRPr lang="ru-RU" dirty="0">
              <a:latin typeface="Candara" panose="020E0502030303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7554"/>
            <a:ext cx="5960674" cy="59525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6592" y="2132626"/>
            <a:ext cx="4971356" cy="372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909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67554"/>
            <a:ext cx="12192000" cy="950258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latin typeface="Candara" panose="020E0502030303020204" pitchFamily="34" charset="0"/>
              </a:rPr>
              <a:t>Даты проведения</a:t>
            </a:r>
            <a:endParaRPr lang="ru-RU" dirty="0">
              <a:latin typeface="Candara" panose="020E0502030303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0565" y="5789426"/>
            <a:ext cx="3191435" cy="1176150"/>
          </a:xfrm>
        </p:spPr>
        <p:txBody>
          <a:bodyPr>
            <a:normAutofit lnSpcReduction="10000"/>
          </a:bodyPr>
          <a:lstStyle/>
          <a:p>
            <a:pPr algn="r">
              <a:spcBef>
                <a:spcPts val="0"/>
              </a:spcBef>
            </a:pPr>
            <a:r>
              <a:rPr lang="ru-RU" sz="2000" dirty="0" smtClean="0">
                <a:latin typeface="Candara Light" panose="020E0502030303020204" pitchFamily="34" charset="0"/>
              </a:rPr>
              <a:t>Подготовила 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latin typeface="Candara Light" panose="020E0502030303020204" pitchFamily="34" charset="0"/>
              </a:rPr>
              <a:t>ученица 9 «Б» класса 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latin typeface="Candara Light" panose="020E0502030303020204" pitchFamily="34" charset="0"/>
              </a:rPr>
              <a:t>МБОУ Гимназии №3 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latin typeface="Candara Light" panose="020E0502030303020204" pitchFamily="34" charset="0"/>
              </a:rPr>
              <a:t>Матвеева Виктория</a:t>
            </a:r>
            <a:endParaRPr lang="ru-RU" sz="2000" dirty="0">
              <a:latin typeface="Candara Light" panose="020E05020303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7907" y="1596809"/>
            <a:ext cx="79113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ndara" panose="020E0502030303020204" pitchFamily="34" charset="0"/>
              </a:rPr>
              <a:t>Основной период: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Candara" panose="020E0502030303020204" pitchFamily="34" charset="0"/>
              </a:rPr>
              <a:t>19 и 20 мая </a:t>
            </a:r>
            <a:r>
              <a:rPr lang="ru-RU" sz="2400" dirty="0" smtClean="0">
                <a:latin typeface="Candara" panose="020E0502030303020204" pitchFamily="34" charset="0"/>
              </a:rPr>
              <a:t>— иностранные языки;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Candara" panose="020E0502030303020204" pitchFamily="34" charset="0"/>
              </a:rPr>
              <a:t>23 и 24 мая </a:t>
            </a:r>
            <a:r>
              <a:rPr lang="ru-RU" sz="2400" dirty="0" smtClean="0">
                <a:latin typeface="Candara" panose="020E0502030303020204" pitchFamily="34" charset="0"/>
              </a:rPr>
              <a:t>— математика;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Candara" panose="020E0502030303020204" pitchFamily="34" charset="0"/>
              </a:rPr>
              <a:t>27 и 28 мая </a:t>
            </a:r>
            <a:r>
              <a:rPr lang="ru-RU" sz="2400" dirty="0" smtClean="0">
                <a:latin typeface="Candara" panose="020E0502030303020204" pitchFamily="34" charset="0"/>
              </a:rPr>
              <a:t>— обществознание;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Candara" panose="020E0502030303020204" pitchFamily="34" charset="0"/>
              </a:rPr>
              <a:t>1 июня </a:t>
            </a:r>
            <a:r>
              <a:rPr lang="ru-RU" sz="2400" dirty="0" smtClean="0">
                <a:latin typeface="Candara" panose="020E0502030303020204" pitchFamily="34" charset="0"/>
              </a:rPr>
              <a:t>— история, физика, биология и химия;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Candara" panose="020E0502030303020204" pitchFamily="34" charset="0"/>
              </a:rPr>
              <a:t>7 и 8 июня </a:t>
            </a:r>
            <a:r>
              <a:rPr lang="ru-RU" sz="2400" dirty="0" smtClean="0">
                <a:latin typeface="Candara" panose="020E0502030303020204" pitchFamily="34" charset="0"/>
              </a:rPr>
              <a:t>— русский язык;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Candara" panose="020E0502030303020204" pitchFamily="34" charset="0"/>
              </a:rPr>
              <a:t>15 июня </a:t>
            </a:r>
            <a:r>
              <a:rPr lang="ru-RU" sz="2400" dirty="0" smtClean="0">
                <a:latin typeface="Candara" panose="020E0502030303020204" pitchFamily="34" charset="0"/>
              </a:rPr>
              <a:t>— биология, информатика, география и химия;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Candara" panose="020E0502030303020204" pitchFamily="34" charset="0"/>
              </a:rPr>
              <a:t>22 июня </a:t>
            </a:r>
            <a:r>
              <a:rPr lang="ru-RU" sz="2400" dirty="0" smtClean="0">
                <a:latin typeface="Candara" panose="020E0502030303020204" pitchFamily="34" charset="0"/>
              </a:rPr>
              <a:t>— литература, физика, информатика, география.</a:t>
            </a:r>
          </a:p>
          <a:p>
            <a:r>
              <a:rPr lang="ru-RU" sz="2400" dirty="0" smtClean="0">
                <a:latin typeface="Candara" panose="020E0502030303020204" pitchFamily="34" charset="0"/>
              </a:rPr>
              <a:t>С 4 по 9 июля в проекте расписания предусмотрены резервные дни для сдачи ОГЭ по всем предметам.</a:t>
            </a:r>
            <a:endParaRPr lang="ru-RU" sz="2400" dirty="0">
              <a:latin typeface="Candara" panose="020E0502030303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28918" y="1183342"/>
            <a:ext cx="5145740" cy="514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747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67554"/>
            <a:ext cx="12192000" cy="950258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latin typeface="Candara" panose="020E0502030303020204" pitchFamily="34" charset="0"/>
              </a:rPr>
              <a:t>Продолжительность</a:t>
            </a:r>
            <a:endParaRPr lang="ru-RU" dirty="0">
              <a:latin typeface="Candara" panose="020E0502030303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0565" y="5789426"/>
            <a:ext cx="3191435" cy="1176150"/>
          </a:xfrm>
        </p:spPr>
        <p:txBody>
          <a:bodyPr>
            <a:normAutofit lnSpcReduction="10000"/>
          </a:bodyPr>
          <a:lstStyle/>
          <a:p>
            <a:pPr algn="r">
              <a:spcBef>
                <a:spcPts val="0"/>
              </a:spcBef>
            </a:pPr>
            <a:r>
              <a:rPr lang="ru-RU" sz="2000" dirty="0" smtClean="0">
                <a:latin typeface="Candara Light" panose="020E0502030303020204" pitchFamily="34" charset="0"/>
              </a:rPr>
              <a:t>Подготовила 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latin typeface="Candara Light" panose="020E0502030303020204" pitchFamily="34" charset="0"/>
              </a:rPr>
              <a:t>ученица 9 «Б» класса 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latin typeface="Candara Light" panose="020E0502030303020204" pitchFamily="34" charset="0"/>
              </a:rPr>
              <a:t>МБОУ Гимназии №3 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latin typeface="Candara Light" panose="020E0502030303020204" pitchFamily="34" charset="0"/>
              </a:rPr>
              <a:t>Матвеева Виктория</a:t>
            </a:r>
            <a:endParaRPr lang="ru-RU" sz="2000" dirty="0">
              <a:latin typeface="Candara Light" panose="020E0502030303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364" y="1402141"/>
            <a:ext cx="76110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ndara" panose="020E0502030303020204" pitchFamily="34" charset="0"/>
              </a:rPr>
              <a:t>Продолжительность экзаменов в 2022 году:</a:t>
            </a:r>
          </a:p>
          <a:p>
            <a:endParaRPr lang="ru-RU" sz="2400" b="1" dirty="0" smtClean="0">
              <a:latin typeface="Candara" panose="020E0502030303020204" pitchFamily="34" charset="0"/>
            </a:endParaRPr>
          </a:p>
          <a:p>
            <a:r>
              <a:rPr lang="ru-RU" sz="2400" b="1" dirty="0" smtClean="0">
                <a:latin typeface="Candara" panose="020E0502030303020204" pitchFamily="34" charset="0"/>
              </a:rPr>
              <a:t>  Математика, русский язык и литература</a:t>
            </a:r>
          </a:p>
          <a:p>
            <a:r>
              <a:rPr lang="ru-RU" sz="2400" dirty="0" smtClean="0">
                <a:latin typeface="Candara" panose="020E0502030303020204" pitchFamily="34" charset="0"/>
              </a:rPr>
              <a:t>— 3 часа 55 минут (235 минут);</a:t>
            </a:r>
          </a:p>
          <a:p>
            <a:r>
              <a:rPr lang="ru-RU" sz="2400" b="1" dirty="0" smtClean="0">
                <a:latin typeface="Candara" panose="020E0502030303020204" pitchFamily="34" charset="0"/>
              </a:rPr>
              <a:t>   Физика, обществознание, история, биология, химия </a:t>
            </a:r>
            <a:r>
              <a:rPr lang="ru-RU" sz="2400" dirty="0" smtClean="0">
                <a:latin typeface="Candara" panose="020E0502030303020204" pitchFamily="34" charset="0"/>
              </a:rPr>
              <a:t>— 3 часа (180 минут);</a:t>
            </a:r>
          </a:p>
          <a:p>
            <a:r>
              <a:rPr lang="ru-RU" sz="2400" b="1" dirty="0" smtClean="0">
                <a:latin typeface="Candara" panose="020E0502030303020204" pitchFamily="34" charset="0"/>
              </a:rPr>
              <a:t>   Информатика и (ИКТ), география </a:t>
            </a:r>
          </a:p>
          <a:p>
            <a:r>
              <a:rPr lang="ru-RU" sz="2400" dirty="0" smtClean="0">
                <a:latin typeface="Candara" panose="020E0502030303020204" pitchFamily="34" charset="0"/>
              </a:rPr>
              <a:t>— 2 часа 30 минут (150 минут);</a:t>
            </a:r>
          </a:p>
          <a:p>
            <a:r>
              <a:rPr lang="ru-RU" sz="2400" b="1" dirty="0" smtClean="0">
                <a:latin typeface="Candara" panose="020E0502030303020204" pitchFamily="34" charset="0"/>
              </a:rPr>
              <a:t>   Иностранные языки </a:t>
            </a:r>
            <a:r>
              <a:rPr lang="ru-RU" sz="2400" dirty="0" smtClean="0">
                <a:latin typeface="Candara" panose="020E0502030303020204" pitchFamily="34" charset="0"/>
              </a:rPr>
              <a:t>(кроме раздела «Говорение») </a:t>
            </a:r>
          </a:p>
          <a:p>
            <a:r>
              <a:rPr lang="ru-RU" sz="2400" dirty="0" smtClean="0">
                <a:latin typeface="Candara" panose="020E0502030303020204" pitchFamily="34" charset="0"/>
              </a:rPr>
              <a:t>— 2 часа (120 минут);</a:t>
            </a:r>
          </a:p>
          <a:p>
            <a:r>
              <a:rPr lang="ru-RU" sz="2400" b="1" dirty="0" smtClean="0">
                <a:latin typeface="Candara" panose="020E0502030303020204" pitchFamily="34" charset="0"/>
              </a:rPr>
              <a:t>   Иностранным языки </a:t>
            </a:r>
            <a:r>
              <a:rPr lang="ru-RU" sz="2400" dirty="0" smtClean="0">
                <a:latin typeface="Candara" panose="020E0502030303020204" pitchFamily="34" charset="0"/>
              </a:rPr>
              <a:t>(раздел «Говорение»)</a:t>
            </a:r>
          </a:p>
          <a:p>
            <a:r>
              <a:rPr lang="ru-RU" sz="2400" dirty="0" smtClean="0">
                <a:latin typeface="Candara" panose="020E0502030303020204" pitchFamily="34" charset="0"/>
              </a:rPr>
              <a:t>— 15 минут</a:t>
            </a:r>
            <a:endParaRPr lang="ru-RU" sz="2400" dirty="0">
              <a:latin typeface="Candara" panose="020E0502030303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13523" y="1045954"/>
            <a:ext cx="4778477" cy="523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67554"/>
            <a:ext cx="12192000" cy="950258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latin typeface="Candara" panose="020E0502030303020204" pitchFamily="34" charset="0"/>
              </a:rPr>
              <a:t>Советы для подготовки</a:t>
            </a:r>
            <a:endParaRPr lang="ru-RU" dirty="0">
              <a:latin typeface="Candara" panose="020E0502030303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0565" y="5789426"/>
            <a:ext cx="3191435" cy="1176150"/>
          </a:xfrm>
        </p:spPr>
        <p:txBody>
          <a:bodyPr>
            <a:normAutofit lnSpcReduction="10000"/>
          </a:bodyPr>
          <a:lstStyle/>
          <a:p>
            <a:pPr algn="r">
              <a:spcBef>
                <a:spcPts val="0"/>
              </a:spcBef>
            </a:pPr>
            <a:r>
              <a:rPr lang="ru-RU" sz="2000" dirty="0" smtClean="0">
                <a:latin typeface="Candara Light" panose="020E0502030303020204" pitchFamily="34" charset="0"/>
              </a:rPr>
              <a:t>Подготовила 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latin typeface="Candara Light" panose="020E0502030303020204" pitchFamily="34" charset="0"/>
              </a:rPr>
              <a:t>ученица 9 «Б» класса 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latin typeface="Candara Light" panose="020E0502030303020204" pitchFamily="34" charset="0"/>
              </a:rPr>
              <a:t>МБОУ Гимназии №3 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latin typeface="Candara Light" panose="020E0502030303020204" pitchFamily="34" charset="0"/>
              </a:rPr>
              <a:t>Матвеева Виктория</a:t>
            </a:r>
            <a:endParaRPr lang="ru-RU" sz="2000" dirty="0">
              <a:latin typeface="Candara Light" panose="020E0502030303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2025" y="1493812"/>
            <a:ext cx="72991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Candara" panose="020E0502030303020204" pitchFamily="34" charset="0"/>
              </a:rPr>
              <a:t>- Организуйте подготовку по чёткому плану (недели, дни, часы) и всегда ставьте перед собой чёткие цели. Не лишайте себя важного стимула - чувства выполненного долга при поставленной цели;</a:t>
            </a:r>
          </a:p>
          <a:p>
            <a:pPr algn="just"/>
            <a:endParaRPr lang="ru-RU" sz="2400" dirty="0" smtClean="0">
              <a:latin typeface="Candara" panose="020E0502030303020204" pitchFamily="34" charset="0"/>
            </a:endParaRPr>
          </a:p>
          <a:p>
            <a:pPr algn="just"/>
            <a:r>
              <a:rPr lang="ru-RU" sz="2400" dirty="0" smtClean="0">
                <a:latin typeface="Candara" panose="020E0502030303020204" pitchFamily="34" charset="0"/>
              </a:rPr>
              <a:t>- Вы должны знать свои золотые часы ("жаворонок" вы или "сова"), наметить, какими темпами вы будете заниматься в часы подъёма, а какими - в часы спада;</a:t>
            </a:r>
          </a:p>
          <a:p>
            <a:pPr algn="just"/>
            <a:endParaRPr lang="ru-RU" sz="2400" dirty="0" smtClean="0">
              <a:latin typeface="Candara" panose="020E0502030303020204" pitchFamily="34" charset="0"/>
            </a:endParaRPr>
          </a:p>
          <a:p>
            <a:pPr algn="just"/>
            <a:r>
              <a:rPr lang="ru-RU" sz="2400" dirty="0" smtClean="0">
                <a:latin typeface="Candara" panose="020E0502030303020204" pitchFamily="34" charset="0"/>
              </a:rPr>
              <a:t>- Если вы чувствуете себя "не в настроении", начинайте занятия с наиболее интересного для вас предмета или темы, это поможет войти в рабочую форму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88825" y="1568948"/>
            <a:ext cx="4129549" cy="4129549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xmlns="" val="331350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67554"/>
            <a:ext cx="12192000" cy="950258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latin typeface="Candara" panose="020E0502030303020204" pitchFamily="34" charset="0"/>
              </a:rPr>
              <a:t>Советы для подготовки</a:t>
            </a:r>
            <a:endParaRPr lang="ru-RU" dirty="0">
              <a:latin typeface="Candara" panose="020E0502030303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0565" y="5789426"/>
            <a:ext cx="3191435" cy="1176150"/>
          </a:xfrm>
        </p:spPr>
        <p:txBody>
          <a:bodyPr>
            <a:normAutofit lnSpcReduction="10000"/>
          </a:bodyPr>
          <a:lstStyle/>
          <a:p>
            <a:pPr algn="r">
              <a:spcBef>
                <a:spcPts val="0"/>
              </a:spcBef>
            </a:pPr>
            <a:r>
              <a:rPr lang="ru-RU" sz="2000" dirty="0" smtClean="0">
                <a:latin typeface="Candara Light" panose="020E0502030303020204" pitchFamily="34" charset="0"/>
              </a:rPr>
              <a:t>Подготовила 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latin typeface="Candara Light" panose="020E0502030303020204" pitchFamily="34" charset="0"/>
              </a:rPr>
              <a:t>ученица 9 «Б» класса 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latin typeface="Candara Light" panose="020E0502030303020204" pitchFamily="34" charset="0"/>
              </a:rPr>
              <a:t>МБОУ Гимназии №3 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latin typeface="Candara Light" panose="020E0502030303020204" pitchFamily="34" charset="0"/>
              </a:rPr>
              <a:t>Матвеева Виктория</a:t>
            </a:r>
            <a:endParaRPr lang="ru-RU" sz="2000" dirty="0">
              <a:latin typeface="Candara Light" panose="020E0502030303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114" y="1631193"/>
            <a:ext cx="76208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Candara" panose="020E0502030303020204" pitchFamily="34" charset="0"/>
              </a:rPr>
              <a:t>- Обязательно делайте короткие, но регулярные перерывы: отдыхать, не дожидаться усталости - лучшее средство от переутомления;</a:t>
            </a:r>
          </a:p>
          <a:p>
            <a:pPr algn="just"/>
            <a:endParaRPr lang="ru-RU" sz="2400" dirty="0" smtClean="0">
              <a:latin typeface="Candara" panose="020E0502030303020204" pitchFamily="34" charset="0"/>
            </a:endParaRPr>
          </a:p>
          <a:p>
            <a:pPr algn="just"/>
            <a:r>
              <a:rPr lang="ru-RU" sz="2400" dirty="0" smtClean="0">
                <a:latin typeface="Candara" panose="020E0502030303020204" pitchFamily="34" charset="0"/>
              </a:rPr>
              <a:t>- Старайтесь обходиться без стимуляторов (кофе, крепкого чая и т. д.): нервная система перед экзаменом и так на взводе;</a:t>
            </a:r>
          </a:p>
          <a:p>
            <a:pPr algn="just"/>
            <a:endParaRPr lang="ru-RU" sz="2400" dirty="0" smtClean="0">
              <a:latin typeface="Candara" panose="020E0502030303020204" pitchFamily="34" charset="0"/>
            </a:endParaRPr>
          </a:p>
          <a:p>
            <a:pPr algn="just"/>
            <a:r>
              <a:rPr lang="ru-RU" sz="2400" dirty="0" smtClean="0">
                <a:latin typeface="Candara" panose="020E0502030303020204" pitchFamily="34" charset="0"/>
              </a:rPr>
              <a:t>- Вечером перед экзаменом надо заняться любым отвлекающим делом, прогуляться, искупаться, а ночью хорошо выспаться, последние двенадцать часов должны уйти на подготовку не знаний, а организма.</a:t>
            </a:r>
            <a:endParaRPr lang="ru-RU" sz="2400" dirty="0">
              <a:latin typeface="Candara" panose="020E0502030303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3961" y="1623731"/>
            <a:ext cx="4046587" cy="4046587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xmlns="" val="342903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67554"/>
            <a:ext cx="12192000" cy="950258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latin typeface="Candara" panose="020E0502030303020204" pitchFamily="34" charset="0"/>
              </a:rPr>
              <a:t>Советы для подготовки</a:t>
            </a:r>
            <a:endParaRPr lang="ru-RU" dirty="0">
              <a:latin typeface="Candara" panose="020E0502030303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0565" y="5789426"/>
            <a:ext cx="3191435" cy="1176150"/>
          </a:xfrm>
        </p:spPr>
        <p:txBody>
          <a:bodyPr>
            <a:normAutofit lnSpcReduction="10000"/>
          </a:bodyPr>
          <a:lstStyle/>
          <a:p>
            <a:pPr algn="r">
              <a:spcBef>
                <a:spcPts val="0"/>
              </a:spcBef>
            </a:pPr>
            <a:r>
              <a:rPr lang="ru-RU" sz="2000" dirty="0" smtClean="0">
                <a:latin typeface="Candara Light" panose="020E0502030303020204" pitchFamily="34" charset="0"/>
              </a:rPr>
              <a:t>Подготовила 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latin typeface="Candara Light" panose="020E0502030303020204" pitchFamily="34" charset="0"/>
              </a:rPr>
              <a:t>ученица 9 «Б» класса 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latin typeface="Candara Light" panose="020E0502030303020204" pitchFamily="34" charset="0"/>
              </a:rPr>
              <a:t>МБОУ Гимназии №3 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latin typeface="Candara Light" panose="020E0502030303020204" pitchFamily="34" charset="0"/>
              </a:rPr>
              <a:t>Матвеева Виктория</a:t>
            </a:r>
            <a:endParaRPr lang="ru-RU" sz="2000" dirty="0">
              <a:latin typeface="Candara Light" panose="020E0502030303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364" y="1429960"/>
            <a:ext cx="118782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Candara" panose="020E0502030303020204" pitchFamily="34" charset="0"/>
              </a:rPr>
              <a:t>- Место для занятий должно быть максимально комфортным. Уберите со стола всё ненужное, чтобы не отвлекаться в процессе работы над заданиями. Разложите поблизости учебники и канцелярские принадлежности, которые могут понадобиться.</a:t>
            </a:r>
          </a:p>
          <a:p>
            <a:pPr marL="342900" indent="-342900" algn="just">
              <a:buFontTx/>
              <a:buChar char="-"/>
            </a:pPr>
            <a:endParaRPr lang="ru-RU" sz="2400" dirty="0" smtClean="0">
              <a:latin typeface="Candara" panose="020E0502030303020204" pitchFamily="34" charset="0"/>
            </a:endParaRPr>
          </a:p>
          <a:p>
            <a:pPr algn="just"/>
            <a:r>
              <a:rPr lang="ru-RU" sz="2400" dirty="0" smtClean="0">
                <a:latin typeface="Candara" panose="020E0502030303020204" pitchFamily="34" charset="0"/>
              </a:rPr>
              <a:t>-</a:t>
            </a:r>
            <a:r>
              <a:rPr lang="ru-RU" sz="2400" dirty="0">
                <a:latin typeface="Candara" panose="020E0502030303020204" pitchFamily="34" charset="0"/>
              </a:rPr>
              <a:t> </a:t>
            </a:r>
            <a:r>
              <a:rPr lang="ru-RU" sz="2400" dirty="0" smtClean="0">
                <a:latin typeface="Candara" panose="020E0502030303020204" pitchFamily="34" charset="0"/>
              </a:rPr>
              <a:t>Выполняйте как можно больше опубликованных заданий (особенно с прошлого года), эти тренировки покажут ваши реальные знания на данный момент.</a:t>
            </a:r>
          </a:p>
          <a:p>
            <a:pPr algn="just"/>
            <a:endParaRPr lang="ru-RU" sz="2400" dirty="0" smtClean="0">
              <a:latin typeface="Candara" panose="020E0502030303020204" pitchFamily="34" charset="0"/>
            </a:endParaRPr>
          </a:p>
          <a:p>
            <a:pPr algn="just"/>
            <a:r>
              <a:rPr lang="ru-RU" sz="2400" dirty="0" smtClean="0">
                <a:latin typeface="Candara" panose="020E0502030303020204" pitchFamily="34" charset="0"/>
              </a:rPr>
              <a:t>- За пару дней до экзамена повторите бегло все темы, которые вы изучили и проработали. Остановитесь на вопросах, вызывавших затруднение и попробуйте найти на них ответы.</a:t>
            </a:r>
            <a:endParaRPr lang="ru-RU" sz="2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696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67554"/>
            <a:ext cx="12192000" cy="950258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latin typeface="Candara" panose="020E0502030303020204" pitchFamily="34" charset="0"/>
              </a:rPr>
              <a:t>На экзамене</a:t>
            </a:r>
            <a:endParaRPr lang="ru-RU" dirty="0">
              <a:latin typeface="Candara" panose="020E0502030303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0565" y="5789426"/>
            <a:ext cx="3191435" cy="1176150"/>
          </a:xfrm>
        </p:spPr>
        <p:txBody>
          <a:bodyPr>
            <a:normAutofit lnSpcReduction="10000"/>
          </a:bodyPr>
          <a:lstStyle/>
          <a:p>
            <a:pPr algn="r">
              <a:spcBef>
                <a:spcPts val="0"/>
              </a:spcBef>
            </a:pPr>
            <a:r>
              <a:rPr lang="ru-RU" sz="2000" dirty="0" smtClean="0">
                <a:latin typeface="Candara Light" panose="020E0502030303020204" pitchFamily="34" charset="0"/>
              </a:rPr>
              <a:t>Подготовила 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latin typeface="Candara Light" panose="020E0502030303020204" pitchFamily="34" charset="0"/>
              </a:rPr>
              <a:t>ученица 9 «Б» класса 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latin typeface="Candara Light" panose="020E0502030303020204" pitchFamily="34" charset="0"/>
              </a:rPr>
              <a:t>МБОУ Гимназии №3 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latin typeface="Candara Light" panose="020E0502030303020204" pitchFamily="34" charset="0"/>
              </a:rPr>
              <a:t>Матвеева Виктория</a:t>
            </a:r>
            <a:endParaRPr lang="ru-RU" sz="2000" dirty="0">
              <a:latin typeface="Candara Light" panose="020E0502030303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1486850"/>
            <a:ext cx="869576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Candara" panose="020E0502030303020204" pitchFamily="34" charset="0"/>
              </a:rPr>
              <a:t>1. Внимательно слушайте и запоминайте организационные моменты, которые озвучивают перед экзаменом, чтобы потом быстро и без ошибок заполнить необходимые бланки.</a:t>
            </a:r>
          </a:p>
          <a:p>
            <a:pPr algn="just"/>
            <a:endParaRPr lang="ru-RU" sz="2400" dirty="0" smtClean="0">
              <a:latin typeface="Candara" panose="020E0502030303020204" pitchFamily="34" charset="0"/>
            </a:endParaRPr>
          </a:p>
          <a:p>
            <a:pPr algn="just"/>
            <a:r>
              <a:rPr lang="ru-RU" sz="2400" dirty="0" smtClean="0">
                <a:latin typeface="Candara" panose="020E0502030303020204" pitchFamily="34" charset="0"/>
              </a:rPr>
              <a:t>2. Читайте вопрос 2 раза и только потом пишите ответ.</a:t>
            </a:r>
          </a:p>
          <a:p>
            <a:pPr algn="just"/>
            <a:endParaRPr lang="ru-RU" sz="2400" dirty="0" smtClean="0">
              <a:latin typeface="Candara" panose="020E0502030303020204" pitchFamily="34" charset="0"/>
            </a:endParaRPr>
          </a:p>
          <a:p>
            <a:pPr algn="just"/>
            <a:r>
              <a:rPr lang="ru-RU" sz="2400" dirty="0" smtClean="0">
                <a:latin typeface="Candara" panose="020E0502030303020204" pitchFamily="34" charset="0"/>
              </a:rPr>
              <a:t>3. Начинайте с самых легких вопросов, на которые вы точно знаете ответ. Это поможет расслабиться и втянуться в рабочий режим перед трудными заданиями.</a:t>
            </a:r>
          </a:p>
          <a:p>
            <a:pPr algn="just"/>
            <a:endParaRPr lang="ru-RU" sz="2400" dirty="0" smtClean="0">
              <a:latin typeface="Candara" panose="020E0502030303020204" pitchFamily="34" charset="0"/>
            </a:endParaRPr>
          </a:p>
          <a:p>
            <a:pPr algn="just"/>
            <a:r>
              <a:rPr lang="ru-RU" sz="2400" dirty="0" smtClean="0">
                <a:latin typeface="Candara" panose="020E0502030303020204" pitchFamily="34" charset="0"/>
              </a:rPr>
              <a:t>4. Не зацикливайтесь на трудных и непонятных заданиях.</a:t>
            </a:r>
          </a:p>
          <a:p>
            <a:pPr algn="just"/>
            <a:endParaRPr lang="ru-RU" sz="2400" dirty="0">
              <a:latin typeface="Candara" panose="020E0502030303020204" pitchFamily="34" charset="0"/>
            </a:endParaRPr>
          </a:p>
          <a:p>
            <a:pPr algn="just"/>
            <a:r>
              <a:rPr lang="ru-RU" sz="2400" dirty="0" smtClean="0">
                <a:latin typeface="Candara" panose="020E0502030303020204" pitchFamily="34" charset="0"/>
              </a:rPr>
              <a:t>5. Всегда читайте всё задание до конца, чтобы избежать недоразумений.</a:t>
            </a:r>
            <a:endParaRPr lang="ru-RU" sz="2400" dirty="0">
              <a:latin typeface="Candara" panose="020E0502030303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6588" y="1341843"/>
            <a:ext cx="4972664" cy="497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259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67554"/>
            <a:ext cx="12192000" cy="950258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latin typeface="Candara" panose="020E0502030303020204" pitchFamily="34" charset="0"/>
              </a:rPr>
              <a:t>На экзамене</a:t>
            </a:r>
            <a:endParaRPr lang="ru-RU" dirty="0">
              <a:latin typeface="Candara" panose="020E0502030303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0565" y="5789426"/>
            <a:ext cx="3191435" cy="1176150"/>
          </a:xfrm>
        </p:spPr>
        <p:txBody>
          <a:bodyPr>
            <a:normAutofit lnSpcReduction="10000"/>
          </a:bodyPr>
          <a:lstStyle/>
          <a:p>
            <a:pPr algn="r">
              <a:spcBef>
                <a:spcPts val="0"/>
              </a:spcBef>
            </a:pPr>
            <a:r>
              <a:rPr lang="ru-RU" sz="2000" dirty="0" smtClean="0">
                <a:latin typeface="Candara Light" panose="020E0502030303020204" pitchFamily="34" charset="0"/>
              </a:rPr>
              <a:t>Подготовила 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latin typeface="Candara Light" panose="020E0502030303020204" pitchFamily="34" charset="0"/>
              </a:rPr>
              <a:t>ученица 9 «Б» класса 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latin typeface="Candara Light" panose="020E0502030303020204" pitchFamily="34" charset="0"/>
              </a:rPr>
              <a:t>МБОУ Гимназии №3 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latin typeface="Candara Light" panose="020E0502030303020204" pitchFamily="34" charset="0"/>
              </a:rPr>
              <a:t>Матвеева Виктория</a:t>
            </a:r>
            <a:endParaRPr lang="ru-RU" sz="2000" dirty="0">
              <a:latin typeface="Candara Light" panose="020E0502030303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9977" y="1510623"/>
            <a:ext cx="85005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ndara" panose="020E0502030303020204" pitchFamily="34" charset="0"/>
              </a:rPr>
              <a:t>6. Сосредотачивайтесь только на текущем вопросе, забудьте про предыдущий и не думайте про следующий.</a:t>
            </a:r>
          </a:p>
          <a:p>
            <a:endParaRPr lang="ru-RU" sz="2400" dirty="0" smtClean="0">
              <a:latin typeface="Candara" panose="020E0502030303020204" pitchFamily="34" charset="0"/>
            </a:endParaRPr>
          </a:p>
          <a:p>
            <a:r>
              <a:rPr lang="ru-RU" sz="2400" dirty="0" smtClean="0">
                <a:latin typeface="Candara" panose="020E0502030303020204" pitchFamily="34" charset="0"/>
              </a:rPr>
              <a:t>7. Многие задания проще всего решаются путем исключения неверных ответов. (Даже если вы точно не знаете, какой ответ правильный, этот способ поможет легче его найти).</a:t>
            </a:r>
          </a:p>
          <a:p>
            <a:endParaRPr lang="ru-RU" sz="2400" dirty="0" smtClean="0">
              <a:latin typeface="Candara" panose="020E0502030303020204" pitchFamily="34" charset="0"/>
            </a:endParaRPr>
          </a:p>
          <a:p>
            <a:r>
              <a:rPr lang="ru-RU" sz="2400" dirty="0" smtClean="0">
                <a:latin typeface="Candara" panose="020E0502030303020204" pitchFamily="34" charset="0"/>
              </a:rPr>
              <a:t>8. Планируйте работу так, чтобы осталось время проверить все ответы и подумать над трудными заданиями.</a:t>
            </a:r>
          </a:p>
          <a:p>
            <a:endParaRPr lang="ru-RU" sz="2400" dirty="0" smtClean="0">
              <a:latin typeface="Candara" panose="020E0502030303020204" pitchFamily="34" charset="0"/>
            </a:endParaRPr>
          </a:p>
          <a:p>
            <a:r>
              <a:rPr lang="ru-RU" sz="2400" dirty="0" smtClean="0">
                <a:latin typeface="Candara" panose="020E0502030303020204" pitchFamily="34" charset="0"/>
              </a:rPr>
              <a:t>9. В конце экзамена ещё раз пробегитесь глазами по ответам, это поможет избежать явных ошибок и описок.</a:t>
            </a:r>
            <a:endParaRPr lang="ru-RU" sz="2400" dirty="0">
              <a:latin typeface="Candara" panose="020E0502030303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7317" y="1216393"/>
            <a:ext cx="5112774" cy="51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527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67554"/>
            <a:ext cx="12192000" cy="950258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latin typeface="Candara" panose="020E0502030303020204" pitchFamily="34" charset="0"/>
              </a:rPr>
              <a:t>Советы от выпускников</a:t>
            </a:r>
            <a:endParaRPr lang="ru-RU" dirty="0">
              <a:latin typeface="Candara" panose="020E0502030303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0565" y="5789426"/>
            <a:ext cx="3191435" cy="1176150"/>
          </a:xfrm>
        </p:spPr>
        <p:txBody>
          <a:bodyPr>
            <a:normAutofit lnSpcReduction="10000"/>
          </a:bodyPr>
          <a:lstStyle/>
          <a:p>
            <a:pPr algn="r">
              <a:spcBef>
                <a:spcPts val="0"/>
              </a:spcBef>
            </a:pPr>
            <a:r>
              <a:rPr lang="ru-RU" sz="2000" dirty="0" smtClean="0">
                <a:latin typeface="Candara Light" panose="020E0502030303020204" pitchFamily="34" charset="0"/>
              </a:rPr>
              <a:t>Подготовила 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latin typeface="Candara Light" panose="020E0502030303020204" pitchFamily="34" charset="0"/>
              </a:rPr>
              <a:t>ученица 9 «Б» класса 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latin typeface="Candara Light" panose="020E0502030303020204" pitchFamily="34" charset="0"/>
              </a:rPr>
              <a:t>МБОУ Гимназии №3 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latin typeface="Candara Light" panose="020E0502030303020204" pitchFamily="34" charset="0"/>
              </a:rPr>
              <a:t>Матвеева Виктория</a:t>
            </a:r>
            <a:endParaRPr lang="ru-RU" sz="2000" dirty="0">
              <a:latin typeface="Candara Light" panose="020E0502030303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0293" y="1564866"/>
            <a:ext cx="80257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Candara" panose="020E0502030303020204" pitchFamily="34" charset="0"/>
              </a:rPr>
              <a:t>ФИО</a:t>
            </a:r>
            <a:r>
              <a:rPr lang="ru-RU" sz="2400" b="1" dirty="0">
                <a:latin typeface="Candara" panose="020E0502030303020204" pitchFamily="34" charset="0"/>
              </a:rPr>
              <a:t>: </a:t>
            </a:r>
            <a:r>
              <a:rPr lang="ru-RU" sz="2400" dirty="0">
                <a:latin typeface="Candara" panose="020E0502030303020204" pitchFamily="34" charset="0"/>
              </a:rPr>
              <a:t>Новиков Алексей Викторович</a:t>
            </a:r>
          </a:p>
          <a:p>
            <a:pPr algn="just"/>
            <a:r>
              <a:rPr lang="ru-RU" sz="2400" b="1" dirty="0" smtClean="0">
                <a:latin typeface="Candara" panose="020E0502030303020204" pitchFamily="34" charset="0"/>
              </a:rPr>
              <a:t>Год </a:t>
            </a:r>
            <a:r>
              <a:rPr lang="ru-RU" sz="2400" b="1" dirty="0">
                <a:latin typeface="Candara" panose="020E0502030303020204" pitchFamily="34" charset="0"/>
              </a:rPr>
              <a:t>выпуска: </a:t>
            </a:r>
            <a:r>
              <a:rPr lang="ru-RU" sz="2400" dirty="0">
                <a:latin typeface="Candara" panose="020E0502030303020204" pitchFamily="34" charset="0"/>
              </a:rPr>
              <a:t>2020</a:t>
            </a:r>
          </a:p>
          <a:p>
            <a:pPr algn="just"/>
            <a:r>
              <a:rPr lang="ru-RU" sz="2400" b="1" dirty="0" smtClean="0">
                <a:latin typeface="Candara" panose="020E0502030303020204" pitchFamily="34" charset="0"/>
              </a:rPr>
              <a:t>Имеется </a:t>
            </a:r>
            <a:r>
              <a:rPr lang="ru-RU" sz="2400" b="1" dirty="0">
                <a:latin typeface="Candara" panose="020E0502030303020204" pitchFamily="34" charset="0"/>
              </a:rPr>
              <a:t>ли медаль? </a:t>
            </a:r>
            <a:r>
              <a:rPr lang="ru-RU" sz="2400" dirty="0">
                <a:latin typeface="Candara" panose="020E0502030303020204" pitchFamily="34" charset="0"/>
              </a:rPr>
              <a:t>Золотая медаль.</a:t>
            </a:r>
          </a:p>
          <a:p>
            <a:pPr algn="just"/>
            <a:r>
              <a:rPr lang="ru-RU" sz="2400" b="1" dirty="0" smtClean="0">
                <a:latin typeface="Candara" panose="020E0502030303020204" pitchFamily="34" charset="0"/>
              </a:rPr>
              <a:t>ВУЗ</a:t>
            </a:r>
            <a:r>
              <a:rPr lang="ru-RU" sz="2400" b="1" dirty="0">
                <a:latin typeface="Candara" panose="020E0502030303020204" pitchFamily="34" charset="0"/>
              </a:rPr>
              <a:t>, в котором вы учитесь (преподаёте)? </a:t>
            </a:r>
          </a:p>
          <a:p>
            <a:pPr algn="just"/>
            <a:r>
              <a:rPr lang="ru-RU" sz="2400" dirty="0">
                <a:latin typeface="Candara" panose="020E0502030303020204" pitchFamily="34" charset="0"/>
              </a:rPr>
              <a:t>МГУ (юридический факультет очное отделение, бюджет</a:t>
            </a:r>
            <a:r>
              <a:rPr lang="ru-RU" sz="2400" dirty="0" smtClean="0">
                <a:latin typeface="Candara" panose="020E0502030303020204" pitchFamily="34" charset="0"/>
              </a:rPr>
              <a:t>)</a:t>
            </a:r>
          </a:p>
          <a:p>
            <a:pPr algn="just"/>
            <a:r>
              <a:rPr lang="ru-RU" sz="2400" b="1" dirty="0" smtClean="0">
                <a:latin typeface="Candara" panose="020E0502030303020204" pitchFamily="34" charset="0"/>
              </a:rPr>
              <a:t>Совет:</a:t>
            </a:r>
          </a:p>
          <a:p>
            <a:pPr algn="just"/>
            <a:r>
              <a:rPr lang="ru-RU" sz="2400" dirty="0">
                <a:latin typeface="Candara" panose="020E0502030303020204" pitchFamily="34" charset="0"/>
              </a:rPr>
              <a:t>Необходимо планировать свой день заранее, ставить задачи и пытаться их выполнить. Не нужно отчаиваться, не нужно питать завышенные ожидания по поводу баллов на ЕГЭ. Необходимо трезво оценивать свои возможности, анализировать </a:t>
            </a:r>
            <a:r>
              <a:rPr lang="ru-RU" sz="2400" dirty="0" smtClean="0">
                <a:latin typeface="Candara" panose="020E0502030303020204" pitchFamily="34" charset="0"/>
              </a:rPr>
              <a:t>ошибки.</a:t>
            </a:r>
            <a:endParaRPr lang="ru-RU" sz="2400" dirty="0">
              <a:latin typeface="Candara" panose="020E0502030303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30965" y="1476376"/>
            <a:ext cx="3087410" cy="411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280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974</Words>
  <Application>Microsoft Office PowerPoint</Application>
  <PresentationFormat>Произвольный</PresentationFormat>
  <Paragraphs>121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100 баллов  для победы</vt:lpstr>
      <vt:lpstr>Даты проведения</vt:lpstr>
      <vt:lpstr>Продолжительность</vt:lpstr>
      <vt:lpstr>Советы для подготовки</vt:lpstr>
      <vt:lpstr>Советы для подготовки</vt:lpstr>
      <vt:lpstr>Советы для подготовки</vt:lpstr>
      <vt:lpstr>На экзамене</vt:lpstr>
      <vt:lpstr>На экзамене</vt:lpstr>
      <vt:lpstr>Советы от выпускников</vt:lpstr>
      <vt:lpstr>Советы от выпускников</vt:lpstr>
      <vt:lpstr>100 баллов  для победы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galina-kosareva17@outlook.com</cp:lastModifiedBy>
  <cp:revision>13</cp:revision>
  <dcterms:created xsi:type="dcterms:W3CDTF">2022-04-12T05:08:02Z</dcterms:created>
  <dcterms:modified xsi:type="dcterms:W3CDTF">2022-04-13T06:31:31Z</dcterms:modified>
</cp:coreProperties>
</file>