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69" r:id="rId6"/>
    <p:sldId id="267" r:id="rId7"/>
    <p:sldId id="259" r:id="rId8"/>
    <p:sldId id="260" r:id="rId9"/>
    <p:sldId id="261" r:id="rId10"/>
    <p:sldId id="262" r:id="rId11"/>
    <p:sldId id="268" r:id="rId12"/>
    <p:sldId id="264" r:id="rId13"/>
    <p:sldId id="265" r:id="rId14"/>
    <p:sldId id="266" r:id="rId15"/>
    <p:sldId id="273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A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0909" autoAdjust="0"/>
  </p:normalViewPr>
  <p:slideViewPr>
    <p:cSldViewPr>
      <p:cViewPr>
        <p:scale>
          <a:sx n="90" d="100"/>
          <a:sy n="90" d="100"/>
        </p:scale>
        <p:origin x="-216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5CBC4-1274-4873-9E25-8D03B7A5D6A9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78D3B-B36B-48D7-BD17-735ED48C5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182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78D3B-B36B-48D7-BD17-735ED48C500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357D4B-AA4B-43CB-A786-B8DEF79E2243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6C02EB-BCE8-49E6-A945-7145A62D0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636907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Муниципальный этап всероссийской олимпиады школьников проводился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 </a:t>
            </a:r>
            <a:r>
              <a:rPr lang="en-US" b="1" dirty="0" smtClean="0">
                <a:solidFill>
                  <a:schemeClr val="bg1"/>
                </a:solidFill>
              </a:rPr>
              <a:t>14</a:t>
            </a:r>
            <a:r>
              <a:rPr lang="ru-RU" b="1" dirty="0" smtClean="0">
                <a:solidFill>
                  <a:schemeClr val="bg1"/>
                </a:solidFill>
              </a:rPr>
              <a:t>ноября </a:t>
            </a:r>
            <a:r>
              <a:rPr lang="ru-RU" b="1" dirty="0">
                <a:solidFill>
                  <a:schemeClr val="bg1"/>
                </a:solidFill>
              </a:rPr>
              <a:t>по </a:t>
            </a:r>
            <a:r>
              <a:rPr lang="ru-RU" b="1" dirty="0" smtClean="0">
                <a:solidFill>
                  <a:schemeClr val="bg1"/>
                </a:solidFill>
              </a:rPr>
              <a:t>0</a:t>
            </a:r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декабря </a:t>
            </a:r>
            <a:r>
              <a:rPr lang="ru-RU" b="1" dirty="0" smtClean="0">
                <a:solidFill>
                  <a:schemeClr val="bg1"/>
                </a:solidFill>
              </a:rPr>
              <a:t>201</a:t>
            </a:r>
            <a:r>
              <a:rPr lang="en-US" b="1" dirty="0" smtClean="0">
                <a:solidFill>
                  <a:schemeClr val="bg1"/>
                </a:solidFill>
              </a:rPr>
              <a:t>6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г. по </a:t>
            </a:r>
            <a:r>
              <a:rPr lang="ru-RU" b="1" dirty="0" smtClean="0">
                <a:solidFill>
                  <a:schemeClr val="bg1"/>
                </a:solidFill>
              </a:rPr>
              <a:t>  23 предметам</a:t>
            </a:r>
            <a:r>
              <a:rPr lang="ru-RU" b="1" dirty="0">
                <a:solidFill>
                  <a:schemeClr val="bg1"/>
                </a:solidFill>
              </a:rPr>
              <a:t>.</a:t>
            </a:r>
            <a:r>
              <a:rPr lang="ru-RU" sz="3100" dirty="0">
                <a:solidFill>
                  <a:schemeClr val="bg1"/>
                </a:solidFill>
              </a:rPr>
              <a:t/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>  </a:t>
            </a:r>
            <a:r>
              <a:rPr lang="ru-RU" sz="2700" dirty="0">
                <a:solidFill>
                  <a:schemeClr val="bg1"/>
                </a:solidFill>
              </a:rPr>
              <a:t>в соответствии с </a:t>
            </a:r>
            <a:r>
              <a:rPr lang="ru-RU" sz="2700" dirty="0" smtClean="0">
                <a:solidFill>
                  <a:schemeClr val="bg1"/>
                </a:solidFill>
              </a:rPr>
              <a:t>приказом от 0</a:t>
            </a:r>
            <a:r>
              <a:rPr lang="en-US" sz="2700" dirty="0" smtClean="0">
                <a:solidFill>
                  <a:schemeClr val="bg1"/>
                </a:solidFill>
              </a:rPr>
              <a:t>1</a:t>
            </a:r>
            <a:r>
              <a:rPr lang="ru-RU" sz="2700" dirty="0" smtClean="0">
                <a:solidFill>
                  <a:schemeClr val="bg1"/>
                </a:solidFill>
              </a:rPr>
              <a:t>.11 201</a:t>
            </a:r>
            <a:r>
              <a:rPr lang="en-US" sz="2700" dirty="0" smtClean="0">
                <a:solidFill>
                  <a:schemeClr val="bg1"/>
                </a:solidFill>
              </a:rPr>
              <a:t>6</a:t>
            </a:r>
            <a:r>
              <a:rPr lang="ru-RU" sz="2700" dirty="0" smtClean="0">
                <a:solidFill>
                  <a:schemeClr val="bg1"/>
                </a:solidFill>
              </a:rPr>
              <a:t> №</a:t>
            </a:r>
            <a:r>
              <a:rPr lang="en-US" sz="2700" dirty="0" smtClean="0">
                <a:solidFill>
                  <a:schemeClr val="bg1"/>
                </a:solidFill>
              </a:rPr>
              <a:t>812</a:t>
            </a:r>
            <a:r>
              <a:rPr lang="ru-RU" sz="2700" dirty="0" smtClean="0">
                <a:solidFill>
                  <a:schemeClr val="bg1"/>
                </a:solidFill>
              </a:rPr>
              <a:t>"Об </a:t>
            </a:r>
            <a:r>
              <a:rPr lang="ru-RU" sz="2700" dirty="0">
                <a:solidFill>
                  <a:schemeClr val="bg1"/>
                </a:solidFill>
              </a:rPr>
              <a:t>организации проведения муниципального этапа всероссийской олимпиады школьников в </a:t>
            </a:r>
            <a:r>
              <a:rPr lang="ru-RU" sz="2700" dirty="0" smtClean="0">
                <a:solidFill>
                  <a:schemeClr val="bg1"/>
                </a:solidFill>
              </a:rPr>
              <a:t>201</a:t>
            </a:r>
            <a:r>
              <a:rPr lang="en-US" sz="2700" dirty="0" smtClean="0">
                <a:solidFill>
                  <a:schemeClr val="bg1"/>
                </a:solidFill>
              </a:rPr>
              <a:t>6</a:t>
            </a:r>
            <a:r>
              <a:rPr lang="ru-RU" sz="2700" dirty="0" smtClean="0">
                <a:solidFill>
                  <a:schemeClr val="bg1"/>
                </a:solidFill>
              </a:rPr>
              <a:t>-201</a:t>
            </a:r>
            <a:r>
              <a:rPr lang="en-US" sz="2700" dirty="0" smtClean="0">
                <a:solidFill>
                  <a:schemeClr val="bg1"/>
                </a:solidFill>
              </a:rPr>
              <a:t>7</a:t>
            </a:r>
            <a:r>
              <a:rPr lang="ru-RU" sz="2700" dirty="0" smtClean="0">
                <a:solidFill>
                  <a:schemeClr val="bg1"/>
                </a:solidFill>
              </a:rPr>
              <a:t> </a:t>
            </a:r>
            <a:r>
              <a:rPr lang="ru-RU" sz="2700" dirty="0">
                <a:solidFill>
                  <a:schemeClr val="bg1"/>
                </a:solidFill>
              </a:rPr>
              <a:t>учебном году"             </a:t>
            </a:r>
            <a:r>
              <a:rPr lang="ru-RU" sz="2700" b="1" dirty="0">
                <a:solidFill>
                  <a:schemeClr val="bg1"/>
                </a:solidFill>
              </a:rPr>
              <a:t> </a:t>
            </a:r>
            <a:r>
              <a:rPr lang="ru-RU" sz="2700" dirty="0">
                <a:solidFill>
                  <a:schemeClr val="bg1"/>
                </a:solidFill>
              </a:rPr>
              <a:t/>
            </a:r>
            <a:br>
              <a:rPr lang="ru-RU" sz="2700" dirty="0">
                <a:solidFill>
                  <a:schemeClr val="bg1"/>
                </a:solidFill>
              </a:rPr>
            </a:br>
            <a:endParaRPr lang="ru-RU" sz="2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7086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2844" y="0"/>
            <a:ext cx="8858312" cy="6858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endParaRPr lang="ru-RU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6002919"/>
              </p:ext>
            </p:extLst>
          </p:nvPr>
        </p:nvGraphicFramePr>
        <p:xfrm>
          <a:off x="0" y="0"/>
          <a:ext cx="9144000" cy="657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710"/>
                <a:gridCol w="1702976"/>
                <a:gridCol w="1615411"/>
                <a:gridCol w="1548580"/>
                <a:gridCol w="1622323"/>
              </a:tblGrid>
              <a:tr h="203639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победителей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призёров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результативность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</a:tr>
              <a:tr h="453587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Математика</a:t>
                      </a:r>
                    </a:p>
                    <a:p>
                      <a:r>
                        <a:rPr lang="ru-RU" sz="2800" b="1" dirty="0" smtClean="0"/>
                        <a:t> </a:t>
                      </a:r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итого</a:t>
                      </a:r>
                    </a:p>
                    <a:p>
                      <a:endParaRPr lang="ru-RU" sz="2800" b="1" dirty="0" smtClean="0"/>
                    </a:p>
                    <a:p>
                      <a:endParaRPr lang="ru-RU" sz="2800" b="1" dirty="0" smtClean="0"/>
                    </a:p>
                    <a:p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</a:t>
                      </a:r>
                      <a:r>
                        <a:rPr lang="en-US" sz="2800" b="1" dirty="0" smtClean="0"/>
                        <a:t>3</a:t>
                      </a:r>
                      <a:endParaRPr lang="ru-RU" sz="2800" b="1" dirty="0" smtClean="0"/>
                    </a:p>
                    <a:p>
                      <a:endParaRPr lang="ru-RU" sz="2800" b="1" dirty="0" smtClean="0"/>
                    </a:p>
                    <a:p>
                      <a:endParaRPr lang="ru-RU" sz="2800" b="1" dirty="0" smtClean="0"/>
                    </a:p>
                    <a:p>
                      <a:r>
                        <a:rPr lang="en-US" sz="2800" b="1" dirty="0" smtClean="0"/>
                        <a:t>213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</a:t>
                      </a:r>
                      <a:endParaRPr lang="ru-RU" sz="2800" b="1" dirty="0" smtClean="0"/>
                    </a:p>
                    <a:p>
                      <a:endParaRPr lang="ru-RU" sz="2800" b="1" dirty="0" smtClean="0"/>
                    </a:p>
                    <a:p>
                      <a:endParaRPr lang="ru-RU" sz="2800" b="1" dirty="0" smtClean="0"/>
                    </a:p>
                    <a:p>
                      <a:r>
                        <a:rPr lang="en-US" sz="2800" b="1" dirty="0" smtClean="0"/>
                        <a:t>16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10</a:t>
                      </a:r>
                    </a:p>
                    <a:p>
                      <a:endParaRPr lang="ru-RU" sz="2800" b="1" dirty="0" smtClean="0"/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105</a:t>
                      </a:r>
                      <a:endParaRPr lang="ru-RU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52%</a:t>
                      </a:r>
                    </a:p>
                    <a:p>
                      <a:endParaRPr lang="ru-RU" sz="2800" b="1" dirty="0" smtClean="0"/>
                    </a:p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52%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2081234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Сравнительная таблица  по количеству победителей и призёров 2016-2017г.г.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507786"/>
            <a:ext cx="8186766" cy="306435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7864837"/>
              </p:ext>
            </p:extLst>
          </p:nvPr>
        </p:nvGraphicFramePr>
        <p:xfrm>
          <a:off x="0" y="2438240"/>
          <a:ext cx="91440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190"/>
                <a:gridCol w="4214810"/>
              </a:tblGrid>
              <a:tr h="4192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Образовательная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организация</a:t>
                      </a:r>
                      <a:endParaRPr lang="ru-RU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победителей и призёров 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69930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МБОУ</a:t>
                      </a:r>
                      <a:r>
                        <a:rPr lang="ru-RU" sz="2800" b="1" baseline="0" dirty="0" smtClean="0"/>
                        <a:t> Гимназия №6</a:t>
                      </a:r>
                    </a:p>
                    <a:p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17</a:t>
                      </a:r>
                      <a:r>
                        <a:rPr lang="en-US" sz="2800" b="1" dirty="0" smtClean="0"/>
                        <a:t>/1</a:t>
                      </a:r>
                      <a:r>
                        <a:rPr lang="ru-RU" sz="2800" b="1" dirty="0" smtClean="0"/>
                        <a:t>4</a:t>
                      </a:r>
                      <a:r>
                        <a:rPr lang="en-US" sz="2800" b="1" dirty="0" smtClean="0"/>
                        <a:t>3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12803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МБОУ Гимназия №3</a:t>
                      </a:r>
                    </a:p>
                    <a:p>
                      <a:r>
                        <a:rPr lang="ru-RU" sz="2800" b="1" dirty="0" smtClean="0"/>
                        <a:t>МБОУ Гимназия №24</a:t>
                      </a:r>
                    </a:p>
                    <a:p>
                      <a:r>
                        <a:rPr lang="ru-RU" sz="2800" b="1" dirty="0" smtClean="0"/>
                        <a:t>МБОУ Гимназия №21</a:t>
                      </a:r>
                    </a:p>
                    <a:p>
                      <a:r>
                        <a:rPr lang="ru-RU" sz="2800" b="1" dirty="0" smtClean="0"/>
                        <a:t>МБОУ СШ</a:t>
                      </a:r>
                      <a:r>
                        <a:rPr lang="ru-RU" sz="2800" b="1" baseline="0" dirty="0" smtClean="0"/>
                        <a:t> №14</a:t>
                      </a:r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МБОУ</a:t>
                      </a:r>
                      <a:r>
                        <a:rPr lang="ru-RU" sz="2800" b="1" baseline="0" dirty="0" smtClean="0"/>
                        <a:t> СШ  №11</a:t>
                      </a:r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МБОУ Гимназия </a:t>
                      </a:r>
                      <a:r>
                        <a:rPr lang="ru-RU" sz="2800" b="1" baseline="0" dirty="0" smtClean="0"/>
                        <a:t> №</a:t>
                      </a:r>
                      <a:r>
                        <a:rPr lang="ru-RU" sz="2800" b="1" dirty="0" smtClean="0"/>
                        <a:t>25</a:t>
                      </a:r>
                    </a:p>
                    <a:p>
                      <a:r>
                        <a:rPr lang="ru-RU" sz="2800" b="1" dirty="0" smtClean="0"/>
                        <a:t>ЭБЛ</a:t>
                      </a:r>
                    </a:p>
                    <a:p>
                      <a:r>
                        <a:rPr lang="ru-RU" sz="2800" b="1" dirty="0" smtClean="0"/>
                        <a:t>МБОУ СШ №45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16/105</a:t>
                      </a:r>
                    </a:p>
                    <a:p>
                      <a:r>
                        <a:rPr lang="ru-RU" sz="2800" b="1" dirty="0" smtClean="0"/>
                        <a:t>10/68</a:t>
                      </a:r>
                    </a:p>
                    <a:p>
                      <a:r>
                        <a:rPr lang="ru-RU" sz="2800" b="1" dirty="0" smtClean="0"/>
                        <a:t>9/53</a:t>
                      </a:r>
                    </a:p>
                    <a:p>
                      <a:r>
                        <a:rPr lang="ru-RU" sz="2800" b="1" dirty="0" smtClean="0"/>
                        <a:t>9/60</a:t>
                      </a:r>
                    </a:p>
                    <a:p>
                      <a:r>
                        <a:rPr lang="ru-RU" sz="2800" b="1" dirty="0" smtClean="0"/>
                        <a:t>4/39</a:t>
                      </a:r>
                    </a:p>
                    <a:p>
                      <a:r>
                        <a:rPr lang="ru-RU" sz="2800" b="1" dirty="0" smtClean="0"/>
                        <a:t>0/33</a:t>
                      </a:r>
                    </a:p>
                    <a:p>
                      <a:r>
                        <a:rPr lang="ru-RU" sz="2800" b="1" dirty="0" smtClean="0"/>
                        <a:t>6/38</a:t>
                      </a:r>
                    </a:p>
                    <a:p>
                      <a:r>
                        <a:rPr lang="ru-RU" sz="2800" b="1" dirty="0" smtClean="0"/>
                        <a:t>6/50</a:t>
                      </a:r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Самые активные участники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7класс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Максимов Денис - 4 олимпиады (3пр)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8 класс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bg1"/>
                </a:solidFill>
              </a:rPr>
              <a:t>Королёв Владимир  - 4 </a:t>
            </a:r>
            <a:r>
              <a:rPr lang="ru-RU" sz="3600" b="1" dirty="0" smtClean="0">
                <a:solidFill>
                  <a:schemeClr val="bg1"/>
                </a:solidFill>
              </a:rPr>
              <a:t>олимпиады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(2пб 2 </a:t>
            </a:r>
            <a:r>
              <a:rPr lang="ru-RU" sz="3600" b="1" dirty="0" err="1" smtClean="0">
                <a:solidFill>
                  <a:schemeClr val="bg1"/>
                </a:solidFill>
              </a:rPr>
              <a:t>пр</a:t>
            </a:r>
            <a:r>
              <a:rPr lang="ru-RU" sz="3600" b="1" dirty="0" smtClean="0">
                <a:solidFill>
                  <a:schemeClr val="bg1"/>
                </a:solidFill>
              </a:rPr>
              <a:t>)</a:t>
            </a:r>
            <a:endParaRPr lang="ru-RU" sz="36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 Ковалёва Дарья  - 4 олимпиады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(1пр)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endParaRPr lang="ru-RU" sz="3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71538" y="142852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9 класс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Попов Николай – 5  олимпиад(1пб 1пр)</a:t>
            </a:r>
          </a:p>
          <a:p>
            <a:r>
              <a:rPr lang="ru-RU" sz="3200" b="1" dirty="0" err="1" smtClean="0">
                <a:solidFill>
                  <a:schemeClr val="bg1"/>
                </a:solidFill>
              </a:rPr>
              <a:t>Халяпина</a:t>
            </a:r>
            <a:r>
              <a:rPr lang="ru-RU" sz="3200" b="1" dirty="0" smtClean="0">
                <a:solidFill>
                  <a:schemeClr val="bg1"/>
                </a:solidFill>
              </a:rPr>
              <a:t>  Софья-  5 олимпиад (</a:t>
            </a:r>
            <a:r>
              <a:rPr lang="en-US" sz="3200" b="1" dirty="0">
                <a:solidFill>
                  <a:schemeClr val="bg1"/>
                </a:solidFill>
              </a:rPr>
              <a:t>4</a:t>
            </a:r>
            <a:r>
              <a:rPr lang="ru-RU" sz="3200" b="1" dirty="0" err="1" smtClean="0">
                <a:solidFill>
                  <a:schemeClr val="bg1"/>
                </a:solidFill>
              </a:rPr>
              <a:t>пр</a:t>
            </a:r>
            <a:r>
              <a:rPr lang="ru-RU" sz="32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                      10 класс</a:t>
            </a:r>
          </a:p>
          <a:p>
            <a:r>
              <a:rPr lang="ru-RU" sz="3200" b="1" dirty="0" err="1" smtClean="0">
                <a:solidFill>
                  <a:schemeClr val="bg1"/>
                </a:solidFill>
              </a:rPr>
              <a:t>Кордумова</a:t>
            </a:r>
            <a:r>
              <a:rPr lang="ru-RU" sz="3200" b="1" dirty="0" smtClean="0">
                <a:solidFill>
                  <a:schemeClr val="bg1"/>
                </a:solidFill>
              </a:rPr>
              <a:t> Софья –(2 </a:t>
            </a:r>
            <a:r>
              <a:rPr lang="ru-RU" sz="3200" b="1" dirty="0" err="1" smtClean="0">
                <a:solidFill>
                  <a:schemeClr val="bg1"/>
                </a:solidFill>
              </a:rPr>
              <a:t>пб</a:t>
            </a:r>
            <a:r>
              <a:rPr lang="ru-RU" sz="32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Бабкина Амина– </a:t>
            </a:r>
            <a:r>
              <a:rPr lang="ru-RU" sz="3200" b="1" dirty="0">
                <a:solidFill>
                  <a:schemeClr val="bg1"/>
                </a:solidFill>
              </a:rPr>
              <a:t>4 </a:t>
            </a:r>
            <a:r>
              <a:rPr lang="ru-RU" sz="3200" b="1" dirty="0" smtClean="0">
                <a:solidFill>
                  <a:schemeClr val="bg1"/>
                </a:solidFill>
              </a:rPr>
              <a:t>олимпиады (2пр)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Беседина Александра- 4 олимп.(3 </a:t>
            </a:r>
            <a:r>
              <a:rPr lang="ru-RU" sz="3200" b="1" dirty="0" err="1" smtClean="0">
                <a:solidFill>
                  <a:schemeClr val="bg1"/>
                </a:solidFill>
              </a:rPr>
              <a:t>пр</a:t>
            </a:r>
            <a:r>
              <a:rPr lang="ru-RU" sz="32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                      11 класс</a:t>
            </a:r>
          </a:p>
          <a:p>
            <a:r>
              <a:rPr lang="ru-RU" sz="3200" b="1" dirty="0">
                <a:solidFill>
                  <a:schemeClr val="bg1"/>
                </a:solidFill>
              </a:rPr>
              <a:t> Бахтина Марина – </a:t>
            </a:r>
            <a:r>
              <a:rPr lang="ru-RU" sz="3200" b="1" dirty="0" smtClean="0">
                <a:solidFill>
                  <a:schemeClr val="bg1"/>
                </a:solidFill>
              </a:rPr>
              <a:t>3 </a:t>
            </a:r>
            <a:r>
              <a:rPr lang="ru-RU" sz="3200" b="1" dirty="0">
                <a:solidFill>
                  <a:schemeClr val="bg1"/>
                </a:solidFill>
              </a:rPr>
              <a:t>олимп. </a:t>
            </a:r>
            <a:r>
              <a:rPr lang="ru-RU" sz="3200" b="1" dirty="0" smtClean="0">
                <a:solidFill>
                  <a:schemeClr val="bg1"/>
                </a:solidFill>
              </a:rPr>
              <a:t>2 </a:t>
            </a:r>
            <a:r>
              <a:rPr lang="ru-RU" sz="3200" b="1" dirty="0" err="1" smtClean="0">
                <a:solidFill>
                  <a:schemeClr val="bg1"/>
                </a:solidFill>
              </a:rPr>
              <a:t>пб</a:t>
            </a:r>
            <a:r>
              <a:rPr lang="ru-RU" sz="3200" b="1" dirty="0" smtClean="0">
                <a:solidFill>
                  <a:schemeClr val="bg1"/>
                </a:solidFill>
              </a:rPr>
              <a:t> 1пр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Тарасов Павел-4 олимп. (1пб  3 </a:t>
            </a:r>
            <a:r>
              <a:rPr lang="ru-RU" sz="3200" b="1" dirty="0" err="1" smtClean="0">
                <a:solidFill>
                  <a:schemeClr val="bg1"/>
                </a:solidFill>
              </a:rPr>
              <a:t>пр</a:t>
            </a:r>
            <a:r>
              <a:rPr lang="ru-RU" sz="3200" b="1" dirty="0" smtClean="0">
                <a:solidFill>
                  <a:schemeClr val="bg1"/>
                </a:solidFill>
              </a:rPr>
              <a:t>)</a:t>
            </a:r>
            <a:endParaRPr lang="ru-RU" sz="3200" b="1" dirty="0">
              <a:solidFill>
                <a:schemeClr val="bg1"/>
              </a:solidFill>
            </a:endParaRPr>
          </a:p>
          <a:p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 .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Победители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ru-RU" sz="44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2881101"/>
              </p:ext>
            </p:extLst>
          </p:nvPr>
        </p:nvGraphicFramePr>
        <p:xfrm>
          <a:off x="0" y="1142984"/>
          <a:ext cx="9144000" cy="6790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02"/>
                <a:gridCol w="2214578"/>
                <a:gridCol w="857256"/>
                <a:gridCol w="2792084"/>
                <a:gridCol w="208280"/>
              </a:tblGrid>
              <a:tr h="4136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ФИО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ФИО учителя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63767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1.Бахтина Марина</a:t>
                      </a:r>
                    </a:p>
                    <a:p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2.Тарасов Павел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3.Калинина Лидия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4.Шваяков Андрей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5.Торощин Захар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6.Кордумова Софья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7.Мерзлякова Юл. 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8.Ростовский Денис</a:t>
                      </a:r>
                    </a:p>
                    <a:p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9. Попов Николай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10. Королёв 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Вл.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11.Сидорова Алиса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12.Серебренников  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13.Черников  Ал.</a:t>
                      </a:r>
                    </a:p>
                    <a:p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/>
                        <a:t>литература</a:t>
                      </a:r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МХК</a:t>
                      </a:r>
                    </a:p>
                    <a:p>
                      <a:r>
                        <a:rPr lang="ru-RU" sz="2400" b="1" dirty="0" smtClean="0"/>
                        <a:t>Математика</a:t>
                      </a:r>
                    </a:p>
                    <a:p>
                      <a:r>
                        <a:rPr lang="ru-RU" sz="2400" b="1" dirty="0" smtClean="0"/>
                        <a:t>Англ.яз</a:t>
                      </a:r>
                    </a:p>
                    <a:p>
                      <a:r>
                        <a:rPr lang="ru-RU" sz="2400" b="1" dirty="0" smtClean="0"/>
                        <a:t>ТТ</a:t>
                      </a:r>
                    </a:p>
                    <a:p>
                      <a:r>
                        <a:rPr lang="ru-RU" sz="2400" b="1" dirty="0" smtClean="0"/>
                        <a:t>Информатика</a:t>
                      </a:r>
                    </a:p>
                    <a:p>
                      <a:r>
                        <a:rPr lang="ru-RU" sz="2400" b="1" dirty="0" smtClean="0"/>
                        <a:t>История,</a:t>
                      </a:r>
                    </a:p>
                    <a:p>
                      <a:r>
                        <a:rPr lang="ru-RU" sz="2400" b="1" dirty="0" smtClean="0"/>
                        <a:t>МХК</a:t>
                      </a:r>
                    </a:p>
                    <a:p>
                      <a:r>
                        <a:rPr lang="ru-RU" sz="2400" b="1" dirty="0" smtClean="0"/>
                        <a:t>ОТ</a:t>
                      </a:r>
                    </a:p>
                    <a:p>
                      <a:r>
                        <a:rPr lang="ru-RU" sz="2400" b="1" dirty="0" smtClean="0"/>
                        <a:t>ТТ</a:t>
                      </a:r>
                    </a:p>
                    <a:p>
                      <a:r>
                        <a:rPr lang="ru-RU" sz="2400" b="1" dirty="0" smtClean="0"/>
                        <a:t>География</a:t>
                      </a:r>
                    </a:p>
                    <a:p>
                      <a:r>
                        <a:rPr lang="ru-RU" sz="2400" b="1" dirty="0" smtClean="0"/>
                        <a:t>Русский язык</a:t>
                      </a:r>
                    </a:p>
                    <a:p>
                      <a:r>
                        <a:rPr lang="ru-RU" sz="2400" b="1" dirty="0" smtClean="0"/>
                        <a:t>Математика</a:t>
                      </a:r>
                    </a:p>
                    <a:p>
                      <a:r>
                        <a:rPr lang="ru-RU" sz="2400" b="1" dirty="0" smtClean="0"/>
                        <a:t>ОТ</a:t>
                      </a:r>
                    </a:p>
                    <a:p>
                      <a:r>
                        <a:rPr lang="ru-RU" sz="2400" b="1" dirty="0" smtClean="0"/>
                        <a:t>ТТ</a:t>
                      </a:r>
                    </a:p>
                    <a:p>
                      <a:r>
                        <a:rPr lang="ru-RU" sz="2400" b="1" dirty="0" smtClean="0"/>
                        <a:t>Литература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11</a:t>
                      </a:r>
                    </a:p>
                    <a:p>
                      <a:r>
                        <a:rPr lang="ru-RU" sz="2400" b="1" dirty="0" smtClean="0"/>
                        <a:t> </a:t>
                      </a:r>
                    </a:p>
                    <a:p>
                      <a:r>
                        <a:rPr lang="ru-RU" sz="2400" b="1" dirty="0" smtClean="0"/>
                        <a:t>11</a:t>
                      </a:r>
                    </a:p>
                    <a:p>
                      <a:r>
                        <a:rPr lang="ru-RU" sz="2400" b="1" dirty="0" smtClean="0"/>
                        <a:t>11</a:t>
                      </a:r>
                    </a:p>
                    <a:p>
                      <a:r>
                        <a:rPr lang="ru-RU" sz="2400" b="1" dirty="0" smtClean="0"/>
                        <a:t>10</a:t>
                      </a:r>
                    </a:p>
                    <a:p>
                      <a:r>
                        <a:rPr lang="ru-RU" sz="2400" b="1" dirty="0" smtClean="0"/>
                        <a:t>10</a:t>
                      </a:r>
                    </a:p>
                    <a:p>
                      <a:r>
                        <a:rPr lang="ru-RU" sz="2400" b="1" dirty="0" smtClean="0"/>
                        <a:t>10</a:t>
                      </a:r>
                    </a:p>
                    <a:p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10</a:t>
                      </a:r>
                    </a:p>
                    <a:p>
                      <a:r>
                        <a:rPr lang="ru-RU" sz="2400" b="1" dirty="0" smtClean="0"/>
                        <a:t>9</a:t>
                      </a:r>
                    </a:p>
                    <a:p>
                      <a:r>
                        <a:rPr lang="ru-RU" sz="2400" b="1" dirty="0" smtClean="0"/>
                        <a:t>9</a:t>
                      </a:r>
                    </a:p>
                    <a:p>
                      <a:r>
                        <a:rPr lang="ru-RU" sz="2400" b="1" dirty="0" smtClean="0"/>
                        <a:t> 8</a:t>
                      </a:r>
                    </a:p>
                    <a:p>
                      <a:endParaRPr lang="ru-RU" sz="2400" b="1" dirty="0" smtClean="0"/>
                    </a:p>
                    <a:p>
                      <a:r>
                        <a:rPr lang="ru-RU" sz="2400" b="1" dirty="0" smtClean="0"/>
                        <a:t>8 </a:t>
                      </a:r>
                    </a:p>
                    <a:p>
                      <a:r>
                        <a:rPr lang="ru-RU" sz="2400" b="1" dirty="0" smtClean="0"/>
                        <a:t>8</a:t>
                      </a:r>
                    </a:p>
                    <a:p>
                      <a:r>
                        <a:rPr lang="ru-RU" sz="2400" b="1" dirty="0" smtClean="0"/>
                        <a:t>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err="1" smtClean="0"/>
                        <a:t>Пономарёва</a:t>
                      </a:r>
                      <a:r>
                        <a:rPr lang="ru-RU" sz="2400" b="1" baseline="0" dirty="0" smtClean="0"/>
                        <a:t> И.П.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err="1" smtClean="0"/>
                        <a:t>Пономарёва</a:t>
                      </a:r>
                      <a:r>
                        <a:rPr lang="ru-RU" sz="2400" b="1" baseline="0" dirty="0" smtClean="0"/>
                        <a:t> И.П.</a:t>
                      </a:r>
                    </a:p>
                    <a:p>
                      <a:r>
                        <a:rPr lang="ru-RU" sz="2400" b="1" dirty="0" smtClean="0"/>
                        <a:t>Косарева Г.Н.</a:t>
                      </a:r>
                    </a:p>
                    <a:p>
                      <a:r>
                        <a:rPr lang="ru-RU" sz="2400" b="1" dirty="0" err="1" smtClean="0"/>
                        <a:t>Заборская</a:t>
                      </a:r>
                      <a:r>
                        <a:rPr lang="ru-RU" sz="2400" b="1" dirty="0" smtClean="0"/>
                        <a:t> Н.С.</a:t>
                      </a:r>
                    </a:p>
                    <a:p>
                      <a:r>
                        <a:rPr lang="ru-RU" sz="2400" b="1" dirty="0" err="1" smtClean="0"/>
                        <a:t>Пономарёв</a:t>
                      </a:r>
                      <a:r>
                        <a:rPr lang="ru-RU" sz="2400" b="1" dirty="0" smtClean="0"/>
                        <a:t> А.Н.</a:t>
                      </a:r>
                    </a:p>
                    <a:p>
                      <a:r>
                        <a:rPr lang="ru-RU" sz="2400" b="1" dirty="0" smtClean="0"/>
                        <a:t>Кузнецова В.В.</a:t>
                      </a:r>
                    </a:p>
                    <a:p>
                      <a:r>
                        <a:rPr lang="ru-RU" sz="2400" b="1" dirty="0" err="1" smtClean="0"/>
                        <a:t>Копица</a:t>
                      </a:r>
                      <a:r>
                        <a:rPr lang="ru-RU" sz="2400" b="1" baseline="0" dirty="0" smtClean="0"/>
                        <a:t> М.Н.</a:t>
                      </a:r>
                    </a:p>
                    <a:p>
                      <a:r>
                        <a:rPr lang="ru-RU" sz="2400" b="1" baseline="0" dirty="0" err="1" smtClean="0"/>
                        <a:t>Балин</a:t>
                      </a:r>
                      <a:r>
                        <a:rPr lang="ru-RU" sz="2400" b="1" baseline="0" dirty="0" smtClean="0"/>
                        <a:t> А.Н.</a:t>
                      </a:r>
                    </a:p>
                    <a:p>
                      <a:r>
                        <a:rPr lang="ru-RU" sz="2400" b="1" baseline="0" dirty="0" err="1" smtClean="0"/>
                        <a:t>Таратина</a:t>
                      </a:r>
                      <a:r>
                        <a:rPr lang="ru-RU" sz="2400" b="1" baseline="0" dirty="0" smtClean="0"/>
                        <a:t> Е.Н.</a:t>
                      </a:r>
                    </a:p>
                    <a:p>
                      <a:r>
                        <a:rPr lang="ru-RU" sz="2400" b="1" baseline="0" dirty="0" smtClean="0"/>
                        <a:t>Пономарёв А.Н.</a:t>
                      </a:r>
                    </a:p>
                    <a:p>
                      <a:r>
                        <a:rPr lang="ru-RU" sz="2400" b="1" baseline="0" dirty="0" smtClean="0"/>
                        <a:t>Редькина Е.Н.</a:t>
                      </a:r>
                    </a:p>
                    <a:p>
                      <a:r>
                        <a:rPr lang="ru-RU" sz="2400" b="1" baseline="0" dirty="0" smtClean="0"/>
                        <a:t>Куликова М.Ф.</a:t>
                      </a:r>
                    </a:p>
                    <a:p>
                      <a:r>
                        <a:rPr lang="ru-RU" sz="2400" b="1" baseline="0" dirty="0" smtClean="0"/>
                        <a:t>Косарева Г.Н.</a:t>
                      </a:r>
                    </a:p>
                    <a:p>
                      <a:r>
                        <a:rPr lang="ru-RU" sz="2400" b="1" dirty="0" err="1" smtClean="0"/>
                        <a:t>Таратина</a:t>
                      </a:r>
                      <a:r>
                        <a:rPr lang="ru-RU" sz="2400" b="1" dirty="0" smtClean="0"/>
                        <a:t>  Е.Н.</a:t>
                      </a:r>
                    </a:p>
                    <a:p>
                      <a:r>
                        <a:rPr lang="ru-RU" sz="2400" b="1" dirty="0" smtClean="0"/>
                        <a:t>Пономарёв А.Н.</a:t>
                      </a:r>
                    </a:p>
                    <a:p>
                      <a:r>
                        <a:rPr lang="ru-RU" sz="2400" b="1" dirty="0" smtClean="0"/>
                        <a:t>Головко О.С.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</a:t>
                      </a:r>
                    </a:p>
                    <a:p>
                      <a:endParaRPr lang="ru-RU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675628" y="189259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Приказ ДО от 30.12.2016 №1271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1. Наградить призами учащихся 11-х классов –победителей </a:t>
            </a:r>
            <a:r>
              <a:rPr lang="ru-RU" dirty="0" err="1" smtClean="0">
                <a:solidFill>
                  <a:schemeClr val="bg1"/>
                </a:solidFill>
              </a:rPr>
              <a:t>МЭВсОШ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2.Наградить грамотами учащихся 7-11 классов - победителей МЭ </a:t>
            </a:r>
            <a:r>
              <a:rPr lang="ru-RU" dirty="0" err="1" smtClean="0">
                <a:solidFill>
                  <a:schemeClr val="bg1"/>
                </a:solidFill>
              </a:rPr>
              <a:t>ВсОШ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3.Наградить грамотами учащихся 7-11 классов – призёров МЭ </a:t>
            </a:r>
            <a:r>
              <a:rPr lang="ru-RU" dirty="0" err="1" smtClean="0">
                <a:solidFill>
                  <a:schemeClr val="bg1"/>
                </a:solidFill>
              </a:rPr>
              <a:t>ВсОШ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4.Наградить грамотами учителей , подготовивших победителей и призёров  МЭ </a:t>
            </a:r>
            <a:r>
              <a:rPr lang="ru-RU" dirty="0" err="1" smtClean="0">
                <a:solidFill>
                  <a:schemeClr val="bg1"/>
                </a:solidFill>
              </a:rPr>
              <a:t>ВсОШ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ВЫВОДЫ и ПРЕДЛОЖЕНИЯ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Считать участие учащихся МБОУ Гимназия №3 в </a:t>
            </a:r>
            <a:r>
              <a:rPr lang="ru-RU" b="1" dirty="0" err="1" smtClean="0">
                <a:solidFill>
                  <a:schemeClr val="bg1"/>
                </a:solidFill>
              </a:rPr>
              <a:t>МЭВсОШ</a:t>
            </a:r>
            <a:r>
              <a:rPr lang="ru-RU" b="1" dirty="0" smtClean="0">
                <a:solidFill>
                  <a:schemeClr val="bg1"/>
                </a:solidFill>
              </a:rPr>
              <a:t> 2016-17уч.года  успешным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Отметить результативное участие в  олимпиаде по следующим предметам: </a:t>
            </a:r>
            <a:r>
              <a:rPr lang="ru-RU" b="1" dirty="0" smtClean="0">
                <a:solidFill>
                  <a:srgbClr val="FF0000"/>
                </a:solidFill>
              </a:rPr>
              <a:t>литература, математика, физическая культура, география , английский язык, биология, ИЗО, технология, ОБЖ, МХК.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Обратить внимание на подготовку учащихся к олимпиаде по экономике, экологии, французскому языку, обществознанию, астрономии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Проанализировать итоги олимпиады по всем предметам на заседаниях кафедр , принять необходимые меры для качественной подготовки учащихся к В</a:t>
            </a:r>
            <a:r>
              <a:rPr lang="en-US" b="1" smtClean="0">
                <a:solidFill>
                  <a:schemeClr val="bg1"/>
                </a:solidFill>
              </a:rPr>
              <a:t>c</a:t>
            </a:r>
            <a:r>
              <a:rPr lang="ru-RU" b="1" smtClean="0">
                <a:solidFill>
                  <a:schemeClr val="bg1"/>
                </a:solidFill>
              </a:rPr>
              <a:t>ОШ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494031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Всего в олимпиаде приняли участие </a:t>
            </a:r>
            <a:r>
              <a:rPr lang="ru-RU" sz="4400" dirty="0" smtClean="0">
                <a:solidFill>
                  <a:srgbClr val="FF0000"/>
                </a:solidFill>
              </a:rPr>
              <a:t>2604</a:t>
            </a:r>
            <a:r>
              <a:rPr lang="ru-RU" sz="4400" dirty="0" smtClean="0">
                <a:solidFill>
                  <a:schemeClr val="bg1"/>
                </a:solidFill>
              </a:rPr>
              <a:t> учащихся из </a:t>
            </a:r>
            <a:r>
              <a:rPr lang="ru-RU" sz="4400" dirty="0" smtClean="0">
                <a:solidFill>
                  <a:srgbClr val="FF0000"/>
                </a:solidFill>
              </a:rPr>
              <a:t>51</a:t>
            </a:r>
            <a:r>
              <a:rPr lang="ru-RU" sz="4400" dirty="0" smtClean="0">
                <a:solidFill>
                  <a:schemeClr val="bg1"/>
                </a:solidFill>
              </a:rPr>
              <a:t> образовательного учреждения,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победителями признаны </a:t>
            </a:r>
            <a:r>
              <a:rPr lang="ru-RU" sz="4400" dirty="0" smtClean="0">
                <a:solidFill>
                  <a:srgbClr val="FF0000"/>
                </a:solidFill>
              </a:rPr>
              <a:t>111</a:t>
            </a:r>
            <a:r>
              <a:rPr lang="ru-RU" sz="4400" dirty="0" smtClean="0">
                <a:solidFill>
                  <a:schemeClr val="bg1"/>
                </a:solidFill>
              </a:rPr>
              <a:t> учащихся, призёрами стали </a:t>
            </a:r>
            <a:r>
              <a:rPr lang="ru-RU" sz="4400" dirty="0" smtClean="0">
                <a:solidFill>
                  <a:srgbClr val="FF0000"/>
                </a:solidFill>
              </a:rPr>
              <a:t>1038</a:t>
            </a:r>
            <a:r>
              <a:rPr lang="ru-RU" sz="4400" dirty="0" smtClean="0">
                <a:solidFill>
                  <a:schemeClr val="bg1"/>
                </a:solidFill>
              </a:rPr>
              <a:t> учащихся</a:t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01080" cy="5869006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/>
            </a:r>
            <a:br>
              <a:rPr lang="ru-RU" sz="5300" b="1" dirty="0" smtClean="0"/>
            </a:br>
            <a:r>
              <a:rPr lang="ru-RU" sz="5300" b="1" dirty="0" smtClean="0">
                <a:solidFill>
                  <a:schemeClr val="bg1"/>
                </a:solidFill>
              </a:rPr>
              <a:t>Результат участия МБОУ Гимназия №3</a:t>
            </a:r>
            <a:br>
              <a:rPr lang="ru-RU" sz="5300" b="1" dirty="0" smtClean="0">
                <a:solidFill>
                  <a:schemeClr val="bg1"/>
                </a:solidFill>
              </a:rPr>
            </a:br>
            <a:r>
              <a:rPr lang="ru-RU" sz="5300" b="1" dirty="0" smtClean="0">
                <a:solidFill>
                  <a:schemeClr val="bg1"/>
                </a:solidFill>
              </a:rPr>
              <a:t>2016-2017 </a:t>
            </a:r>
            <a:r>
              <a:rPr lang="ru-RU" sz="5300" b="1" dirty="0" err="1" smtClean="0">
                <a:solidFill>
                  <a:schemeClr val="bg1"/>
                </a:solidFill>
              </a:rPr>
              <a:t>уч.год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Всего участников 7  – 11кл    </a:t>
            </a: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ru-RU" b="1" dirty="0" smtClean="0">
                <a:solidFill>
                  <a:schemeClr val="bg1"/>
                </a:solidFill>
              </a:rPr>
              <a:t>    </a:t>
            </a:r>
            <a:r>
              <a:rPr lang="en-US" b="1" dirty="0" smtClean="0">
                <a:solidFill>
                  <a:schemeClr val="bg1"/>
                </a:solidFill>
              </a:rPr>
              <a:t>     213</a:t>
            </a:r>
            <a:r>
              <a:rPr lang="ru-RU" b="1" dirty="0" smtClean="0">
                <a:solidFill>
                  <a:schemeClr val="bg1"/>
                </a:solidFill>
              </a:rPr>
              <a:t>/</a:t>
            </a:r>
            <a:r>
              <a:rPr lang="ru-RU" b="1" dirty="0" smtClean="0">
                <a:solidFill>
                  <a:srgbClr val="FF0000"/>
                </a:solidFill>
              </a:rPr>
              <a:t>132</a:t>
            </a:r>
            <a:r>
              <a:rPr lang="ru-RU" b="1" dirty="0" smtClean="0">
                <a:solidFill>
                  <a:schemeClr val="bg1"/>
                </a:solidFill>
              </a:rPr>
              <a:t>         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          </a:t>
            </a:r>
            <a:r>
              <a:rPr lang="ru-RU" b="1" dirty="0" smtClean="0">
                <a:solidFill>
                  <a:schemeClr val="bg1"/>
                </a:solidFill>
              </a:rPr>
              <a:t>победителей-  </a:t>
            </a:r>
            <a:r>
              <a:rPr lang="en-US" b="1" dirty="0" smtClean="0">
                <a:solidFill>
                  <a:schemeClr val="bg1"/>
                </a:solidFill>
              </a:rPr>
              <a:t>16</a:t>
            </a:r>
            <a:r>
              <a:rPr lang="ru-RU" b="1" dirty="0" smtClean="0">
                <a:solidFill>
                  <a:schemeClr val="bg1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13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призёров-       1</a:t>
            </a:r>
            <a:r>
              <a:rPr lang="ru-RU" dirty="0" smtClean="0">
                <a:solidFill>
                  <a:schemeClr val="bg1"/>
                </a:solidFill>
              </a:rPr>
              <a:t>05</a:t>
            </a:r>
            <a:r>
              <a:rPr lang="ru-RU" b="1" dirty="0" smtClean="0">
                <a:solidFill>
                  <a:schemeClr val="bg1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63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 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736"/>
            <a:ext cx="8501122" cy="5143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42852"/>
            <a:ext cx="8572560" cy="1214446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</a:rPr>
              <a:t>Сравнительные   результаты 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4642616"/>
              </p:ext>
            </p:extLst>
          </p:nvPr>
        </p:nvGraphicFramePr>
        <p:xfrm>
          <a:off x="-1" y="1357298"/>
          <a:ext cx="9144001" cy="542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601"/>
                <a:gridCol w="2603999"/>
                <a:gridCol w="2455200"/>
                <a:gridCol w="2083201"/>
              </a:tblGrid>
              <a:tr h="1081029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год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победителей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призёров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7863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+mn-lt"/>
                          <a:cs typeface="Arial" pitchFamily="34" charset="0"/>
                        </a:rPr>
                        <a:t>2014-2015</a:t>
                      </a:r>
                      <a:endParaRPr lang="ru-RU" sz="4000" b="1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Arial" pitchFamily="34" charset="0"/>
                          <a:cs typeface="Arial" pitchFamily="34" charset="0"/>
                        </a:rPr>
                        <a:t>180/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Arial" pitchFamily="34" charset="0"/>
                          <a:cs typeface="Arial" pitchFamily="34" charset="0"/>
                        </a:rPr>
                        <a:t>14/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latin typeface="Arial" pitchFamily="34" charset="0"/>
                          <a:cs typeface="Arial" pitchFamily="34" charset="0"/>
                        </a:rPr>
                        <a:t>79/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99493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+mn-lt"/>
                        </a:rPr>
                        <a:t>2015-2016</a:t>
                      </a:r>
                      <a:endParaRPr lang="ru-RU" sz="3600" b="1" dirty="0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242/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132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20/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121</a:t>
                      </a:r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/77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49949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2016-2017</a:t>
                      </a:r>
                      <a:endParaRPr lang="ru-RU" sz="3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213/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132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16/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1</a:t>
                      </a:r>
                      <a:r>
                        <a:rPr lang="ru-RU" sz="3200" b="1" dirty="0" smtClean="0"/>
                        <a:t>05</a:t>
                      </a:r>
                      <a:r>
                        <a:rPr lang="en-US" sz="3200" b="1" dirty="0" smtClean="0"/>
                        <a:t>/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750595" y="5943600"/>
          <a:ext cx="212652" cy="365760"/>
        </p:xfrm>
        <a:graphic>
          <a:graphicData uri="http://schemas.openxmlformats.org/drawingml/2006/table">
            <a:tbl>
              <a:tblPr/>
              <a:tblGrid>
                <a:gridCol w="212652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Участие по классам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643050"/>
            <a:ext cx="8329642" cy="457203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7381172"/>
              </p:ext>
            </p:extLst>
          </p:nvPr>
        </p:nvGraphicFramePr>
        <p:xfrm>
          <a:off x="0" y="1428736"/>
          <a:ext cx="9144033" cy="535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271"/>
                <a:gridCol w="2479729"/>
                <a:gridCol w="4572033"/>
              </a:tblGrid>
              <a:tr h="14287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класс</a:t>
                      </a:r>
                      <a:endParaRPr lang="ru-RU" sz="2800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победителей и призёров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7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25/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16</a:t>
                      </a:r>
                      <a:r>
                        <a:rPr lang="ru-RU" sz="4000" b="1" dirty="0" smtClean="0"/>
                        <a:t>/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8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4</a:t>
                      </a:r>
                      <a:r>
                        <a:rPr lang="en-US" sz="4000" b="1" dirty="0" smtClean="0"/>
                        <a:t>5</a:t>
                      </a:r>
                      <a:r>
                        <a:rPr lang="ru-RU" sz="4000" b="1" dirty="0" smtClean="0"/>
                        <a:t>/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29/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9</a:t>
                      </a:r>
                      <a:endParaRPr lang="ru-RU" sz="400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43</a:t>
                      </a:r>
                      <a:r>
                        <a:rPr lang="ru-RU" sz="4000" b="1" dirty="0" smtClean="0"/>
                        <a:t>/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17</a:t>
                      </a:r>
                      <a:r>
                        <a:rPr lang="ru-RU" sz="4000" b="1" dirty="0" smtClean="0"/>
                        <a:t>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10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52</a:t>
                      </a:r>
                      <a:r>
                        <a:rPr lang="ru-RU" sz="4000" b="1" dirty="0" smtClean="0"/>
                        <a:t>/</a:t>
                      </a:r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24</a:t>
                      </a:r>
                      <a:r>
                        <a:rPr lang="ru-RU" sz="4000" b="1" dirty="0" smtClean="0"/>
                        <a:t>/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8289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11</a:t>
                      </a:r>
                      <a:endParaRPr lang="ru-RU" sz="4000" b="1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48</a:t>
                      </a:r>
                      <a:r>
                        <a:rPr lang="ru-RU" sz="4000" b="1" dirty="0" smtClean="0"/>
                        <a:t>/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3</a:t>
                      </a:r>
                      <a:r>
                        <a:rPr lang="en-US" sz="4000" b="1" dirty="0" smtClean="0"/>
                        <a:t>3</a:t>
                      </a:r>
                      <a:r>
                        <a:rPr lang="ru-RU" sz="4000" b="1" dirty="0" smtClean="0"/>
                        <a:t>/</a:t>
                      </a:r>
                      <a:r>
                        <a:rPr lang="en-US" sz="40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Результативность участия в МЭ </a:t>
            </a:r>
            <a:r>
              <a:rPr lang="ru-RU" sz="4800" dirty="0" err="1" smtClean="0">
                <a:solidFill>
                  <a:schemeClr val="bg1"/>
                </a:solidFill>
              </a:rPr>
              <a:t>ВсОШ</a:t>
            </a:r>
            <a:r>
              <a:rPr lang="ru-RU" sz="4800" dirty="0" smtClean="0">
                <a:solidFill>
                  <a:schemeClr val="bg1"/>
                </a:solidFill>
              </a:rPr>
              <a:t/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201</a:t>
            </a:r>
            <a:r>
              <a:rPr lang="en-US" sz="4800" dirty="0" smtClean="0">
                <a:solidFill>
                  <a:schemeClr val="bg1"/>
                </a:solidFill>
              </a:rPr>
              <a:t>6</a:t>
            </a:r>
            <a:r>
              <a:rPr lang="ru-RU" sz="4800" dirty="0" smtClean="0">
                <a:solidFill>
                  <a:schemeClr val="bg1"/>
                </a:solidFill>
              </a:rPr>
              <a:t>-201</a:t>
            </a:r>
            <a:r>
              <a:rPr lang="en-US" sz="4800" dirty="0" smtClean="0">
                <a:solidFill>
                  <a:schemeClr val="bg1"/>
                </a:solidFill>
              </a:rPr>
              <a:t>7</a:t>
            </a:r>
            <a:r>
              <a:rPr lang="ru-RU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err="1" smtClean="0">
                <a:solidFill>
                  <a:schemeClr val="bg1"/>
                </a:solidFill>
              </a:rPr>
              <a:t>уч.года</a:t>
            </a:r>
            <a:r>
              <a:rPr lang="ru-RU" sz="4800" dirty="0" smtClean="0">
                <a:solidFill>
                  <a:schemeClr val="bg1"/>
                </a:solidFill>
              </a:rPr>
              <a:t/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по предметам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14313" y="285728"/>
            <a:ext cx="8929687" cy="642939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892963"/>
              </p:ext>
            </p:extLst>
          </p:nvPr>
        </p:nvGraphicFramePr>
        <p:xfrm>
          <a:off x="0" y="-32198"/>
          <a:ext cx="9144002" cy="6886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950"/>
                <a:gridCol w="2076950"/>
                <a:gridCol w="1846860"/>
                <a:gridCol w="1686666"/>
                <a:gridCol w="1456576"/>
              </a:tblGrid>
              <a:tr h="117629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победителей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призёров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Результативность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литература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81899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химия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17%</a:t>
                      </a:r>
                    </a:p>
                    <a:p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обществознание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r>
                        <a:rPr lang="en-US" sz="2400" b="1" dirty="0" smtClean="0"/>
                        <a:t>4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 0,7%</a:t>
                      </a:r>
                      <a:endParaRPr lang="ru-RU" sz="2400" b="1" dirty="0" smtClean="0"/>
                    </a:p>
                    <a:p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Физическая культура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64%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4509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Французский язык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4186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экономика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540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Русский язык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r>
                        <a:rPr lang="en-US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20%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sz="4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0961" name="Rectangle 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2428875"/>
            <a:ext cx="8858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7003963"/>
              </p:ext>
            </p:extLst>
          </p:nvPr>
        </p:nvGraphicFramePr>
        <p:xfrm>
          <a:off x="0" y="2"/>
          <a:ext cx="9144031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1874462"/>
                <a:gridCol w="2044504"/>
                <a:gridCol w="1415844"/>
                <a:gridCol w="1594675"/>
              </a:tblGrid>
              <a:tr h="98686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победителей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призёров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Результативность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</a:tr>
              <a:tr h="90652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астрономия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14%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35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история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33%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9139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экология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90652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Английский язык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34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31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94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9139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музыка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9139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ИЗО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0%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90652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информатика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33</a:t>
                      </a:r>
                      <a:r>
                        <a:rPr lang="ru-RU" sz="2400" b="1" dirty="0" smtClean="0"/>
                        <a:t>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285750" y="285750"/>
            <a:ext cx="8858250" cy="635796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9965202"/>
              </p:ext>
            </p:extLst>
          </p:nvPr>
        </p:nvGraphicFramePr>
        <p:xfrm>
          <a:off x="-1" y="-2"/>
          <a:ext cx="9144001" cy="6889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728"/>
                <a:gridCol w="2066543"/>
                <a:gridCol w="1752804"/>
                <a:gridCol w="1575613"/>
                <a:gridCol w="1353313"/>
              </a:tblGrid>
              <a:tr h="102737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участников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 победителей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призёров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Результативность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/>
                    </a:solidFill>
                  </a:tcPr>
                </a:tc>
              </a:tr>
              <a:tr h="92463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Технология  ОТ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Технология ТТ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100%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7582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физика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33 %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5836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право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33</a:t>
                      </a:r>
                      <a:r>
                        <a:rPr lang="ru-RU" sz="2400" b="1" dirty="0" smtClean="0"/>
                        <a:t>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7582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ОБЖ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r>
                        <a:rPr lang="en-US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7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58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7582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география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r>
                        <a:rPr lang="en-US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50%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7582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МХК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13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54%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  <a:tr h="77582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Биология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0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64</a:t>
                      </a:r>
                      <a:r>
                        <a:rPr lang="ru-RU" sz="2400" b="1" dirty="0" smtClean="0"/>
                        <a:t>%</a:t>
                      </a:r>
                      <a:endParaRPr lang="ru-R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441712" y="925033"/>
          <a:ext cx="244548" cy="365760"/>
        </p:xfrm>
        <a:graphic>
          <a:graphicData uri="http://schemas.openxmlformats.org/drawingml/2006/table">
            <a:tbl>
              <a:tblPr/>
              <a:tblGrid>
                <a:gridCol w="244548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1453</TotalTime>
  <Words>701</Words>
  <Application>Microsoft Office PowerPoint</Application>
  <PresentationFormat>Экран (4:3)</PresentationFormat>
  <Paragraphs>335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Муниципальный этап всероссийской олимпиады школьников проводился  с 14ноября по 02 декабря 2016 г. по   23 предметам.   в соответствии с приказом от 01.11 2016 №812"Об организации проведения муниципального этапа всероссийской олимпиады школьников в 2016-2017 учебном году"               </vt:lpstr>
      <vt:lpstr>Всего в олимпиаде приняли участие 2604 учащихся из 51 образовательного учреждения, победителями признаны 111 учащихся, призёрами стали 1038 учащихся </vt:lpstr>
      <vt:lpstr> Результат участия МБОУ Гимназия №3 2016-2017 уч.год    Всего участников 7  – 11кл    -          213/132                    победителей-  16/13              призёров-       105/63   </vt:lpstr>
      <vt:lpstr>Слайд 4</vt:lpstr>
      <vt:lpstr>Участие по классам</vt:lpstr>
      <vt:lpstr>Результативность участия в МЭ ВсОШ 2016-2017 уч.года по предметам</vt:lpstr>
      <vt:lpstr>           </vt:lpstr>
      <vt:lpstr> </vt:lpstr>
      <vt:lpstr>Слайд 9</vt:lpstr>
      <vt:lpstr>Слайд 10</vt:lpstr>
      <vt:lpstr>Сравнительная таблица  по количеству победителей и призёров 2016-2017г.г.</vt:lpstr>
      <vt:lpstr>Самые активные участники</vt:lpstr>
      <vt:lpstr> </vt:lpstr>
      <vt:lpstr>Победители</vt:lpstr>
      <vt:lpstr>Приказ ДО от 30.12.2016 №1271</vt:lpstr>
      <vt:lpstr>ВЫВОДЫ и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этап всероссийской олимпиады школьников проводился  с 17  ноября по 05 декабря 2014 г. по   23 предметам.   в соответствии с письмом министерства образования, науки и культуры Архангельской области от 17.09.2014 № 209/02-01-13/5777  «О муниципальном этапе всероссийской олимпиады школьников» ,от 17.10.2014 № 209/02-01-13/6534 "Об организации проведения муниципального этапа всероссийской олимпиады школьников в 2014-2015 учебном году"</dc:title>
  <dc:creator>Надя</dc:creator>
  <cp:lastModifiedBy>Приемная</cp:lastModifiedBy>
  <cp:revision>138</cp:revision>
  <dcterms:created xsi:type="dcterms:W3CDTF">2015-01-11T10:35:51Z</dcterms:created>
  <dcterms:modified xsi:type="dcterms:W3CDTF">2017-01-10T07:24:25Z</dcterms:modified>
</cp:coreProperties>
</file>