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258" r:id="rId4"/>
    <p:sldId id="269" r:id="rId5"/>
    <p:sldId id="267" r:id="rId6"/>
    <p:sldId id="259" r:id="rId7"/>
    <p:sldId id="260" r:id="rId8"/>
    <p:sldId id="261" r:id="rId9"/>
    <p:sldId id="276" r:id="rId10"/>
    <p:sldId id="264" r:id="rId11"/>
    <p:sldId id="277" r:id="rId12"/>
    <p:sldId id="278" r:id="rId13"/>
    <p:sldId id="280" r:id="rId14"/>
    <p:sldId id="270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0086"/>
    <a:srgbClr val="A719FF"/>
    <a:srgbClr val="CCFF99"/>
    <a:srgbClr val="1B832F"/>
    <a:srgbClr val="CB0F0F"/>
    <a:srgbClr val="E1F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90909" autoAdjust="0"/>
  </p:normalViewPr>
  <p:slideViewPr>
    <p:cSldViewPr>
      <p:cViewPr varScale="1">
        <p:scale>
          <a:sx n="106" d="100"/>
          <a:sy n="106" d="100"/>
        </p:scale>
        <p:origin x="-18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744056449376796E-2"/>
          <c:y val="7.4702463615153952E-2"/>
          <c:w val="0.91195679471655311"/>
          <c:h val="0.67565426758138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Участники</c:v>
                </c:pt>
              </c:strCache>
            </c:strRef>
          </c:tx>
          <c:spPr>
            <a:solidFill>
              <a:srgbClr val="A719FF"/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56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Лист1!$A$2:$A$21</c:f>
              <c:strCache>
                <c:ptCount val="20"/>
                <c:pt idx="0">
                  <c:v>литература</c:v>
                </c:pt>
                <c:pt idx="1">
                  <c:v>химия</c:v>
                </c:pt>
                <c:pt idx="2">
                  <c:v>обществозн.</c:v>
                </c:pt>
                <c:pt idx="3">
                  <c:v>физ.культ</c:v>
                </c:pt>
                <c:pt idx="4">
                  <c:v>французский</c:v>
                </c:pt>
                <c:pt idx="5">
                  <c:v>экономика</c:v>
                </c:pt>
                <c:pt idx="6">
                  <c:v>русский</c:v>
                </c:pt>
                <c:pt idx="7">
                  <c:v>астрономия</c:v>
                </c:pt>
                <c:pt idx="8">
                  <c:v>история</c:v>
                </c:pt>
                <c:pt idx="9">
                  <c:v>экология</c:v>
                </c:pt>
                <c:pt idx="10">
                  <c:v>английский</c:v>
                </c:pt>
                <c:pt idx="11">
                  <c:v>исскуство</c:v>
                </c:pt>
                <c:pt idx="12">
                  <c:v>информат.</c:v>
                </c:pt>
                <c:pt idx="13">
                  <c:v>математика</c:v>
                </c:pt>
                <c:pt idx="14">
                  <c:v>физика</c:v>
                </c:pt>
                <c:pt idx="15">
                  <c:v>право</c:v>
                </c:pt>
                <c:pt idx="16">
                  <c:v>ОБЖ</c:v>
                </c:pt>
                <c:pt idx="17">
                  <c:v>география</c:v>
                </c:pt>
                <c:pt idx="18">
                  <c:v>техн. ТТ</c:v>
                </c:pt>
                <c:pt idx="19">
                  <c:v>техн. ОТ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11</c:v>
                </c:pt>
                <c:pt idx="1">
                  <c:v>3</c:v>
                </c:pt>
                <c:pt idx="2">
                  <c:v>12</c:v>
                </c:pt>
                <c:pt idx="3">
                  <c:v>7</c:v>
                </c:pt>
                <c:pt idx="4">
                  <c:v>1</c:v>
                </c:pt>
                <c:pt idx="5">
                  <c:v>1</c:v>
                </c:pt>
                <c:pt idx="6">
                  <c:v>18</c:v>
                </c:pt>
                <c:pt idx="7">
                  <c:v>11</c:v>
                </c:pt>
                <c:pt idx="8">
                  <c:v>5</c:v>
                </c:pt>
                <c:pt idx="9">
                  <c:v>4</c:v>
                </c:pt>
                <c:pt idx="10">
                  <c:v>56</c:v>
                </c:pt>
                <c:pt idx="11">
                  <c:v>10</c:v>
                </c:pt>
                <c:pt idx="12">
                  <c:v>6</c:v>
                </c:pt>
                <c:pt idx="13">
                  <c:v>24</c:v>
                </c:pt>
                <c:pt idx="14">
                  <c:v>19</c:v>
                </c:pt>
                <c:pt idx="15">
                  <c:v>7</c:v>
                </c:pt>
                <c:pt idx="16">
                  <c:v>11</c:v>
                </c:pt>
                <c:pt idx="17">
                  <c:v>23</c:v>
                </c:pt>
                <c:pt idx="18">
                  <c:v>7</c:v>
                </c:pt>
                <c:pt idx="19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Призёры\победители</c:v>
                </c:pt>
              </c:strCache>
            </c:strRef>
          </c:tx>
          <c:spPr>
            <a:solidFill>
              <a:srgbClr val="CB0F0F"/>
            </a:solidFill>
          </c:spPr>
          <c:invertIfNegative val="0"/>
          <c:dLbls>
            <c:dLbl>
              <c:idx val="6"/>
              <c:layout>
                <c:manualLayout>
                  <c:x val="8.67389962135355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0119549558245806E-2"/>
                  <c:y val="6.61384846128208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Лист1!$A$2:$A$21</c:f>
              <c:strCache>
                <c:ptCount val="20"/>
                <c:pt idx="0">
                  <c:v>литература</c:v>
                </c:pt>
                <c:pt idx="1">
                  <c:v>химия</c:v>
                </c:pt>
                <c:pt idx="2">
                  <c:v>обществозн.</c:v>
                </c:pt>
                <c:pt idx="3">
                  <c:v>физ.культ</c:v>
                </c:pt>
                <c:pt idx="4">
                  <c:v>французский</c:v>
                </c:pt>
                <c:pt idx="5">
                  <c:v>экономика</c:v>
                </c:pt>
                <c:pt idx="6">
                  <c:v>русский</c:v>
                </c:pt>
                <c:pt idx="7">
                  <c:v>астрономия</c:v>
                </c:pt>
                <c:pt idx="8">
                  <c:v>история</c:v>
                </c:pt>
                <c:pt idx="9">
                  <c:v>экология</c:v>
                </c:pt>
                <c:pt idx="10">
                  <c:v>английский</c:v>
                </c:pt>
                <c:pt idx="11">
                  <c:v>исскуство</c:v>
                </c:pt>
                <c:pt idx="12">
                  <c:v>информат.</c:v>
                </c:pt>
                <c:pt idx="13">
                  <c:v>математика</c:v>
                </c:pt>
                <c:pt idx="14">
                  <c:v>физика</c:v>
                </c:pt>
                <c:pt idx="15">
                  <c:v>право</c:v>
                </c:pt>
                <c:pt idx="16">
                  <c:v>ОБЖ</c:v>
                </c:pt>
                <c:pt idx="17">
                  <c:v>география</c:v>
                </c:pt>
                <c:pt idx="18">
                  <c:v>техн. ТТ</c:v>
                </c:pt>
                <c:pt idx="19">
                  <c:v>техн. ОТ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7</c:v>
                </c:pt>
                <c:pt idx="1">
                  <c:v>1</c:v>
                </c:pt>
                <c:pt idx="2">
                  <c:v>9</c:v>
                </c:pt>
                <c:pt idx="3">
                  <c:v>7</c:v>
                </c:pt>
                <c:pt idx="4">
                  <c:v>1</c:v>
                </c:pt>
                <c:pt idx="5">
                  <c:v>1</c:v>
                </c:pt>
                <c:pt idx="6">
                  <c:v>10</c:v>
                </c:pt>
                <c:pt idx="7">
                  <c:v>4</c:v>
                </c:pt>
                <c:pt idx="8">
                  <c:v>0</c:v>
                </c:pt>
                <c:pt idx="9">
                  <c:v>0</c:v>
                </c:pt>
                <c:pt idx="10">
                  <c:v>50</c:v>
                </c:pt>
                <c:pt idx="11">
                  <c:v>4</c:v>
                </c:pt>
                <c:pt idx="12">
                  <c:v>4</c:v>
                </c:pt>
                <c:pt idx="13">
                  <c:v>15</c:v>
                </c:pt>
                <c:pt idx="14">
                  <c:v>13</c:v>
                </c:pt>
                <c:pt idx="15">
                  <c:v>3</c:v>
                </c:pt>
                <c:pt idx="16">
                  <c:v>8</c:v>
                </c:pt>
                <c:pt idx="17">
                  <c:v>7</c:v>
                </c:pt>
                <c:pt idx="18">
                  <c:v>7</c:v>
                </c:pt>
                <c:pt idx="1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78304"/>
        <c:axId val="9831552"/>
      </c:barChart>
      <c:catAx>
        <c:axId val="9778304"/>
        <c:scaling>
          <c:orientation val="minMax"/>
        </c:scaling>
        <c:delete val="0"/>
        <c:axPos val="b"/>
        <c:majorTickMark val="out"/>
        <c:minorTickMark val="none"/>
        <c:tickLblPos val="nextTo"/>
        <c:crossAx val="9831552"/>
        <c:crosses val="autoZero"/>
        <c:auto val="1"/>
        <c:lblAlgn val="ctr"/>
        <c:lblOffset val="100"/>
        <c:noMultiLvlLbl val="0"/>
      </c:catAx>
      <c:valAx>
        <c:axId val="9831552"/>
        <c:scaling>
          <c:orientation val="minMax"/>
          <c:max val="56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78304"/>
        <c:crosses val="autoZero"/>
        <c:crossBetween val="between"/>
      </c:valAx>
      <c:spPr>
        <a:solidFill>
          <a:srgbClr val="CCFF99"/>
        </a:solidFill>
      </c:spPr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A719FF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8.1158891107853556E-2"/>
          <c:y val="0.14792800799911121"/>
          <c:w val="0.29365131516552362"/>
          <c:h val="0.12237911065437167"/>
        </c:manualLayout>
      </c:layout>
      <c:overlay val="0"/>
    </c:legend>
    <c:plotVisOnly val="1"/>
    <c:dispBlanksAs val="gap"/>
    <c:showDLblsOverMax val="0"/>
  </c:chart>
  <c:spPr>
    <a:solidFill>
      <a:srgbClr val="1B832F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5CBC4-1274-4873-9E25-8D03B7A5D6A9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78D3B-B36B-48D7-BD17-735ED48C5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82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78D3B-B36B-48D7-BD17-735ED48C500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78D3B-B36B-48D7-BD17-735ED48C500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78D3B-B36B-48D7-BD17-735ED48C500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357D4B-AA4B-43CB-A786-B8DEF79E2243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push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solymp.ru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636907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Муниципальный этап всероссийской олимпиады школьников </a:t>
            </a:r>
            <a:r>
              <a:rPr lang="en-US" b="1" dirty="0" smtClean="0">
                <a:solidFill>
                  <a:schemeClr val="bg1"/>
                </a:solidFill>
              </a:rPr>
              <a:t>2019-2020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г.г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r>
              <a:rPr lang="ru-RU" b="1" dirty="0" smtClean="0">
                <a:solidFill>
                  <a:schemeClr val="bg1"/>
                </a:solidFill>
              </a:rPr>
              <a:t>2  - 29 ноября 2019 </a:t>
            </a:r>
            <a:r>
              <a:rPr lang="ru-RU" b="1" dirty="0">
                <a:solidFill>
                  <a:schemeClr val="bg1"/>
                </a:solidFill>
              </a:rPr>
              <a:t>г. </a:t>
            </a:r>
            <a:r>
              <a:rPr lang="ru-RU" b="1" dirty="0" smtClean="0">
                <a:solidFill>
                  <a:schemeClr val="bg1"/>
                </a:solidFill>
              </a:rPr>
              <a:t>  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21 </a:t>
            </a:r>
            <a:r>
              <a:rPr lang="ru-RU" b="1" dirty="0" smtClean="0">
                <a:solidFill>
                  <a:schemeClr val="bg1"/>
                </a:solidFill>
              </a:rPr>
              <a:t>предмет</a:t>
            </a:r>
            <a:r>
              <a:rPr lang="ru-RU" sz="3100" dirty="0">
                <a:solidFill>
                  <a:schemeClr val="bg1"/>
                </a:solidFill>
              </a:rPr>
              <a:t/>
            </a:r>
            <a:br>
              <a:rPr lang="ru-RU" sz="3100" dirty="0">
                <a:solidFill>
                  <a:schemeClr val="bg1"/>
                </a:solidFill>
              </a:rPr>
            </a:br>
            <a:r>
              <a:rPr lang="ru-RU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27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директора департамента образования Администрации МО  «Город  Архангельск»  от 28.10.2019 № 845 "Об организации проведения 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МЭВсОШ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территории муниципального образования "Город Архангельск" в 2019 году"</a:t>
            </a:r>
            <a:endParaRPr lang="ru-RU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класс</a:t>
            </a:r>
          </a:p>
          <a:p>
            <a:pPr marL="0" indent="0" algn="ctr">
              <a:buNone/>
            </a:pPr>
            <a:r>
              <a:rPr lang="ru-RU" sz="1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Саблина Арина -8 олимпиад(1пб,5 пр.)</a:t>
            </a:r>
          </a:p>
          <a:p>
            <a:pPr marL="0" indent="0" algn="ctr">
              <a:buNone/>
            </a:pPr>
            <a:r>
              <a:rPr lang="ru-RU" sz="1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Сухова  Злата- 6 олимпиад (1пб,2 пр.)</a:t>
            </a:r>
          </a:p>
          <a:p>
            <a:pPr marL="0" indent="0" algn="ctr">
              <a:buNone/>
            </a:pPr>
            <a:r>
              <a:rPr lang="ru-RU" sz="1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Прокопьева Вера-5 олимпиад (4 </a:t>
            </a:r>
            <a:r>
              <a:rPr lang="ru-RU" sz="1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buNone/>
            </a:pPr>
            <a:r>
              <a:rPr lang="ru-RU" sz="1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класс</a:t>
            </a:r>
          </a:p>
          <a:p>
            <a:pPr algn="ctr">
              <a:buNone/>
            </a:pPr>
            <a:r>
              <a:rPr lang="ru-RU" sz="1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Абрамов Дмитрий- 6 олимпиад (1пб,3 </a:t>
            </a:r>
            <a:r>
              <a:rPr lang="ru-RU" sz="1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None/>
            </a:pPr>
            <a:r>
              <a:rPr lang="ru-RU" sz="1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класс</a:t>
            </a:r>
          </a:p>
          <a:p>
            <a:pPr algn="ctr">
              <a:buNone/>
            </a:pPr>
            <a:r>
              <a:rPr lang="ru-RU" sz="1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Марченко Екатерина 4 олимпиады(1пб 3пр)</a:t>
            </a:r>
          </a:p>
          <a:p>
            <a:pPr algn="ctr">
              <a:buNone/>
            </a:pPr>
            <a:r>
              <a:rPr lang="ru-RU" sz="1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Чесноков Дмитрий 4 олимпиады(1пб 3 пр.)</a:t>
            </a:r>
          </a:p>
          <a:p>
            <a:pPr algn="ctr">
              <a:buNone/>
            </a:pPr>
            <a:r>
              <a:rPr lang="ru-RU" sz="1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Свепарская</a:t>
            </a:r>
            <a:r>
              <a:rPr lang="ru-RU" sz="1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Алёна-7 олимпиад (2 </a:t>
            </a:r>
            <a:r>
              <a:rPr lang="ru-RU" sz="1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</a:t>
            </a:r>
            <a:r>
              <a:rPr lang="ru-RU" sz="1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2пр)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endParaRPr lang="ru-RU" sz="36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Самые активные участники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71538" y="142852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класс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Максимов Денис- 4 олимпиады(2пб,1пр)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Максимова Елизавета- 5 олимпиад(2 пр.)</a:t>
            </a:r>
          </a:p>
          <a:p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класс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Серебренников Андрей 6 олимпиад 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(2пб 4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192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Самые активные участники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565982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Победители</a:t>
            </a:r>
            <a:endParaRPr lang="ru-RU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690993"/>
              </p:ext>
            </p:extLst>
          </p:nvPr>
        </p:nvGraphicFramePr>
        <p:xfrm>
          <a:off x="0" y="0"/>
          <a:ext cx="9144000" cy="9135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848"/>
                <a:gridCol w="2082532"/>
                <a:gridCol w="857256"/>
                <a:gridCol w="2786114"/>
                <a:gridCol w="214250"/>
              </a:tblGrid>
              <a:tr h="3571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ФИО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ФИО учителя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876964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Сухова Злата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Саблина Арина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Митенёв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Егор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Абрамов Дмитрий</a:t>
                      </a:r>
                      <a:endParaRPr lang="ru-RU" sz="20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Коржановский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Денис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lang="ru-RU" sz="20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Коржановский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Денис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7.Чесноков Дмитрий</a:t>
                      </a:r>
                      <a:endParaRPr lang="ru-RU" sz="2000" b="1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 Бессонов Владимир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Пуляев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Кирилл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 Евдокимова Василиса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 </a:t>
                      </a: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Кляркина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Полина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Свепарская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Алёна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Свепарская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Алёна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 Марченко Екатерина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 </a:t>
                      </a:r>
                      <a:r>
                        <a:rPr lang="ru-RU" sz="20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Растатуров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Никита</a:t>
                      </a:r>
                      <a:endParaRPr lang="ru-RU" sz="20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Максимов Денис 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 Максимов Денис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 </a:t>
                      </a: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Вокуев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Александр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 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Серебренников </a:t>
                      </a:r>
                      <a:r>
                        <a:rPr lang="ru-RU" sz="20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Андр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20. Серебренников </a:t>
                      </a:r>
                      <a:r>
                        <a:rPr lang="ru-RU" sz="20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Андр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 Новикова Анастасия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 Новиков Алексей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Астрономия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Английский яз.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ОБЖ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МХК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Французс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яз.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Физ. культура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Математика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МХК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 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7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7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Косарева Г.Н.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Пономарёва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И.П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Пономарёв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А.Н.</a:t>
                      </a:r>
                    </a:p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Высоких Л.Н.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Кузнецова В.В.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Пономарёв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А.Н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Красильникова О.И. 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Пономарёв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А.Н.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Кузнецова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С.В.</a:t>
                      </a:r>
                    </a:p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Куликова М.Ф.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Кузнецов С.В.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Березина Т.С.</a:t>
                      </a:r>
                    </a:p>
                    <a:p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Остудина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Е.В.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Мартемьянова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Л.А.</a:t>
                      </a:r>
                    </a:p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Юрьева М.С.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Растатурова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Г.В.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Красильникова О.И.</a:t>
                      </a:r>
                    </a:p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Растатурова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Г.В.</a:t>
                      </a:r>
                    </a:p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Пономарёв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А.Н.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Красильникова О.И.</a:t>
                      </a:r>
                    </a:p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Пономарёва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И.П.</a:t>
                      </a:r>
                    </a:p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Пуляева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Г.Э.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</a:t>
                      </a:r>
                    </a:p>
                    <a:p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675628" y="189259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893659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148362"/>
              </p:ext>
            </p:extLst>
          </p:nvPr>
        </p:nvGraphicFramePr>
        <p:xfrm>
          <a:off x="214282" y="1280160"/>
          <a:ext cx="8715436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34977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 победителей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891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МБОУ Гимназия №3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победы    18 человек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891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МБОУ СШ №10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13 побед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6 человек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891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Гимназия №21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побед   8 человек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891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СШ №14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побед   6 человек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891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Гимназия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побед  6 человек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891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ЭБЛ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побед     6 человек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8608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Гимназия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№25</a:t>
                      </a:r>
                    </a:p>
                    <a:p>
                      <a:endParaRPr lang="ru-RU" sz="2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Гимназия №24</a:t>
                      </a:r>
                    </a:p>
                    <a:p>
                      <a:endParaRPr lang="ru-RU" sz="2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СШ №11</a:t>
                      </a:r>
                    </a:p>
                    <a:p>
                      <a:endParaRPr lang="ru-RU" sz="2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СШ№45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smtClean="0">
                          <a:latin typeface="Times New Roman" pitchFamily="18" charset="0"/>
                          <a:cs typeface="Times New Roman" pitchFamily="18" charset="0"/>
                        </a:rPr>
                        <a:t>4 победы    3 человека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smtClean="0">
                          <a:latin typeface="Times New Roman" pitchFamily="18" charset="0"/>
                          <a:cs typeface="Times New Roman" pitchFamily="18" charset="0"/>
                        </a:rPr>
                        <a:t>3 победы   3человека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smtClean="0">
                          <a:latin typeface="Times New Roman" pitchFamily="18" charset="0"/>
                          <a:cs typeface="Times New Roman" pitchFamily="18" charset="0"/>
                        </a:rPr>
                        <a:t>4 победы    4 человека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smtClean="0">
                          <a:latin typeface="Times New Roman" pitchFamily="18" charset="0"/>
                          <a:cs typeface="Times New Roman" pitchFamily="18" charset="0"/>
                        </a:rPr>
                        <a:t>2 победы   2 человека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346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Сравнение с другими  ОО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Считать участие учащихся МБОУ Гимназия №3 в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МЭВсОШ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2019-20уч.года  успешным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Отметить результативное участие в  олимпиаде по следующим предметам: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литература, русский язык, математика, обществознание, физическая культура, английский язык, физика, информатика,   технология, ОБЖ.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Обратить внимание на подготовку учащихся к олимпиаде  по истории,   экологии, принять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необходимые меры для качественной подготовки учащихся к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Проанализировать итоги олимпиады по всем предметам на заседаниях кафедр, личные достижения каждого учителя.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ВЫВОДЫ и ПРЕДЛОЖЕНИЯ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468052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</a:t>
            </a:r>
            <a:r>
              <a:rPr lang="ru-RU" dirty="0" smtClean="0">
                <a:solidFill>
                  <a:schemeClr val="bg1"/>
                </a:solidFill>
              </a:rPr>
              <a:t>Региональный этап </a:t>
            </a:r>
            <a:r>
              <a:rPr lang="ru-RU" dirty="0" err="1" smtClean="0">
                <a:solidFill>
                  <a:schemeClr val="bg1"/>
                </a:solidFill>
              </a:rPr>
              <a:t>ВсОШ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  <a:effectLst/>
              </a:rPr>
              <a:t>               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  <a:effectLst/>
                <a:hlinkClick r:id="rId2"/>
              </a:rPr>
              <a:t>www</a:t>
            </a:r>
            <a:r>
              <a:rPr lang="ru-RU" u="sng" dirty="0">
                <a:solidFill>
                  <a:schemeClr val="accent6">
                    <a:lumMod val="50000"/>
                  </a:schemeClr>
                </a:solidFill>
                <a:effectLst/>
                <a:hlinkClick r:id="rId2"/>
              </a:rPr>
              <a:t>.</a:t>
            </a:r>
            <a:r>
              <a:rPr lang="en-US" u="sng" dirty="0" err="1" smtClean="0">
                <a:solidFill>
                  <a:schemeClr val="accent6">
                    <a:lumMod val="50000"/>
                  </a:schemeClr>
                </a:solidFill>
                <a:effectLst/>
                <a:hlinkClick r:id="rId2"/>
              </a:rPr>
              <a:t>rosolymp</a:t>
            </a:r>
            <a:r>
              <a:rPr lang="ru-RU" u="sng" dirty="0">
                <a:solidFill>
                  <a:schemeClr val="accent6">
                    <a:lumMod val="50000"/>
                  </a:schemeClr>
                </a:solidFill>
                <a:effectLst/>
                <a:hlinkClick r:id="rId2"/>
              </a:rPr>
              <a:t>.</a:t>
            </a:r>
            <a:r>
              <a:rPr lang="en-US" u="sng" dirty="0" err="1" smtClean="0">
                <a:solidFill>
                  <a:schemeClr val="accent6">
                    <a:lumMod val="50000"/>
                  </a:schemeClr>
                </a:solidFill>
                <a:effectLst/>
                <a:hlinkClick r:id="rId2"/>
              </a:rPr>
              <a:t>ru</a:t>
            </a: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/>
            </a:r>
            <a:br>
              <a:rPr lang="ru-RU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ru-RU" u="sng" dirty="0">
                <a:effectLst/>
              </a:rPr>
              <a:t> </a:t>
            </a:r>
            <a:r>
              <a:rPr lang="ru-RU" u="sng" dirty="0" smtClean="0">
                <a:effectLst/>
              </a:rPr>
              <a:t>                    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>www.arkh-edu.ru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Сроки     10.01-20.02.2020</a:t>
            </a:r>
            <a:br>
              <a:rPr lang="ru-RU" sz="4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196773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640960" cy="288032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Большое спасибо вам , уважаемые коллеги,  и нашим замечательным             ученикам!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5728"/>
            <a:ext cx="8401080" cy="657227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 участия МБОУ Гимназия №3 в МЭ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2019-2020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уч.год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</a:rPr>
              <a:t>Всего участников   7 – 11 </a:t>
            </a:r>
            <a:r>
              <a:rPr lang="ru-RU" b="1" dirty="0" err="1" smtClean="0">
                <a:solidFill>
                  <a:schemeClr val="bg1"/>
                </a:solidFill>
              </a:rPr>
              <a:t>кл</a:t>
            </a:r>
            <a:r>
              <a:rPr lang="ru-RU" b="1" dirty="0" smtClean="0">
                <a:solidFill>
                  <a:schemeClr val="bg1"/>
                </a:solidFill>
              </a:rPr>
              <a:t>  </a:t>
            </a:r>
            <a:r>
              <a:rPr lang="ru-RU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258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не участвовали-</a:t>
            </a:r>
            <a:r>
              <a:rPr lang="ru-RU" dirty="0" smtClean="0">
                <a:solidFill>
                  <a:srgbClr val="FF0000"/>
                </a:solidFill>
              </a:rPr>
              <a:t>18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   </a:t>
            </a:r>
            <a:r>
              <a:rPr lang="en-US" b="1" dirty="0" smtClean="0">
                <a:solidFill>
                  <a:schemeClr val="bg1"/>
                </a:solidFill>
              </a:rPr>
              <a:t>    </a:t>
            </a:r>
            <a:r>
              <a:rPr lang="ru-RU" b="1" dirty="0" smtClean="0">
                <a:solidFill>
                  <a:schemeClr val="bg1"/>
                </a:solidFill>
              </a:rPr>
              <a:t>победителей -   </a:t>
            </a:r>
            <a:r>
              <a:rPr lang="ru-RU" b="1" dirty="0" smtClean="0">
                <a:solidFill>
                  <a:srgbClr val="FF0000"/>
                </a:solidFill>
              </a:rPr>
              <a:t>22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призёров  -  </a:t>
            </a:r>
            <a:r>
              <a:rPr lang="en-US" b="1" dirty="0" smtClean="0">
                <a:solidFill>
                  <a:srgbClr val="FF0000"/>
                </a:solidFill>
              </a:rPr>
              <a:t>140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 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736"/>
            <a:ext cx="8501122" cy="5143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42852"/>
            <a:ext cx="8572560" cy="1214446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</a:rPr>
              <a:t>Сравнительные   результаты 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510306"/>
              </p:ext>
            </p:extLst>
          </p:nvPr>
        </p:nvGraphicFramePr>
        <p:xfrm>
          <a:off x="0" y="1484784"/>
          <a:ext cx="9126143" cy="5173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695"/>
                <a:gridCol w="2650956"/>
                <a:gridCol w="2499474"/>
                <a:gridCol w="1938018"/>
              </a:tblGrid>
              <a:tr h="125502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4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победителей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количествопризёров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5598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242 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61127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2016-2017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 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833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2017-2018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240 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 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123 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73397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259</a:t>
                      </a:r>
                      <a:endParaRPr lang="en-US" sz="3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3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3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3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sz="3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428683"/>
              </p:ext>
            </p:extLst>
          </p:nvPr>
        </p:nvGraphicFramePr>
        <p:xfrm>
          <a:off x="21265" y="5857892"/>
          <a:ext cx="9194205" cy="883476"/>
        </p:xfrm>
        <a:graphic>
          <a:graphicData uri="http://schemas.openxmlformats.org/drawingml/2006/table">
            <a:tbl>
              <a:tblPr/>
              <a:tblGrid>
                <a:gridCol w="9194205"/>
              </a:tblGrid>
              <a:tr h="88347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6632"/>
            <a:ext cx="8689112" cy="115212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Участие по классам 2019-2020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643050"/>
            <a:ext cx="8329642" cy="457203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100127"/>
              </p:ext>
            </p:extLst>
          </p:nvPr>
        </p:nvGraphicFramePr>
        <p:xfrm>
          <a:off x="179513" y="1428736"/>
          <a:ext cx="8856983" cy="5359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196"/>
                <a:gridCol w="2290977"/>
                <a:gridCol w="2311173"/>
                <a:gridCol w="2203637"/>
              </a:tblGrid>
              <a:tr h="14287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класс</a:t>
                      </a:r>
                      <a:endParaRPr lang="ru-RU" sz="2800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Количество участников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Количество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победителей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Количество призёров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8289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7</a:t>
                      </a:r>
                      <a:endParaRPr lang="ru-RU" sz="4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51</a:t>
                      </a:r>
                      <a:r>
                        <a:rPr lang="ru-RU" sz="4000" b="1" dirty="0" smtClean="0"/>
                        <a:t> 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8289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8</a:t>
                      </a:r>
                      <a:endParaRPr lang="ru-RU" sz="4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53</a:t>
                      </a:r>
                      <a:r>
                        <a:rPr lang="ru-RU" sz="4000" b="1" dirty="0" smtClean="0"/>
                        <a:t> 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8289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9</a:t>
                      </a:r>
                      <a:endParaRPr lang="ru-RU" sz="4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77</a:t>
                      </a:r>
                      <a:r>
                        <a:rPr lang="ru-RU" sz="4000" b="1" dirty="0" smtClean="0"/>
                        <a:t> 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35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8289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10</a:t>
                      </a:r>
                      <a:endParaRPr lang="ru-RU" sz="4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35</a:t>
                      </a:r>
                      <a:r>
                        <a:rPr lang="ru-RU" sz="4000" b="1" dirty="0" smtClean="0"/>
                        <a:t> 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8289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11</a:t>
                      </a:r>
                      <a:endParaRPr lang="ru-RU" sz="4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42</a:t>
                      </a:r>
                      <a:r>
                        <a:rPr lang="ru-RU" sz="4000" b="1" dirty="0" smtClean="0"/>
                        <a:t> 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26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435280" cy="373042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Результативность участия в МЭ </a:t>
            </a:r>
            <a:r>
              <a:rPr lang="ru-RU" sz="4800" dirty="0" err="1" smtClean="0">
                <a:solidFill>
                  <a:schemeClr val="bg1"/>
                </a:solidFill>
              </a:rPr>
              <a:t>ВсОШ</a:t>
            </a:r>
            <a:r>
              <a:rPr lang="ru-RU" sz="4800" dirty="0" smtClean="0">
                <a:solidFill>
                  <a:schemeClr val="bg1"/>
                </a:solidFill>
              </a:rPr>
              <a:t/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2019-2020 </a:t>
            </a:r>
            <a:r>
              <a:rPr lang="ru-RU" sz="4800" dirty="0" err="1" smtClean="0">
                <a:solidFill>
                  <a:schemeClr val="bg1"/>
                </a:solidFill>
              </a:rPr>
              <a:t>уч.года</a:t>
            </a:r>
            <a:r>
              <a:rPr lang="ru-RU" sz="4800" dirty="0" smtClean="0">
                <a:solidFill>
                  <a:schemeClr val="bg1"/>
                </a:solidFill>
              </a:rPr>
              <a:t/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по предметам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120835"/>
              </p:ext>
            </p:extLst>
          </p:nvPr>
        </p:nvGraphicFramePr>
        <p:xfrm>
          <a:off x="0" y="-28973"/>
          <a:ext cx="9144002" cy="7221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950"/>
                <a:gridCol w="2076950"/>
                <a:gridCol w="1846860"/>
                <a:gridCol w="1686666"/>
                <a:gridCol w="1456576"/>
              </a:tblGrid>
              <a:tr h="117629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Количество участников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Количество победителей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Количество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призёров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Результативность 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45092">
                <a:tc>
                  <a:txBody>
                    <a:bodyPr/>
                    <a:lstStyle/>
                    <a:p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63</a:t>
                      </a:r>
                    </a:p>
                    <a:p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18997">
                <a:tc>
                  <a:txBody>
                    <a:bodyPr/>
                    <a:lstStyle/>
                    <a:p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45092">
                <a:tc>
                  <a:txBody>
                    <a:bodyPr/>
                    <a:lstStyle/>
                    <a:p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75</a:t>
                      </a:r>
                    </a:p>
                    <a:p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45092">
                <a:tc>
                  <a:txBody>
                    <a:bodyPr/>
                    <a:lstStyle/>
                    <a:p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ru-RU" sz="2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45092">
                <a:tc>
                  <a:txBody>
                    <a:bodyPr/>
                    <a:lstStyle/>
                    <a:p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французский язык 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41867">
                <a:tc>
                  <a:txBody>
                    <a:bodyPr/>
                    <a:lstStyle/>
                    <a:p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100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54007">
                <a:tc>
                  <a:txBody>
                    <a:bodyPr/>
                    <a:lstStyle/>
                    <a:p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55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ru-RU" sz="4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0961" name="Rectangle 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2428875"/>
            <a:ext cx="8858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218059"/>
              </p:ext>
            </p:extLst>
          </p:nvPr>
        </p:nvGraphicFramePr>
        <p:xfrm>
          <a:off x="0" y="2"/>
          <a:ext cx="9144031" cy="6715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60"/>
                <a:gridCol w="1660148"/>
                <a:gridCol w="1779136"/>
                <a:gridCol w="1681212"/>
                <a:gridCol w="1594675"/>
              </a:tblGrid>
              <a:tr h="109236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Количество участников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Количество победителей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Количество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призёров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Результативность 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0343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астрономия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6046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7600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экология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0343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89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7600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искусство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0343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285750" y="285750"/>
            <a:ext cx="8858250" cy="635793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410180"/>
              </p:ext>
            </p:extLst>
          </p:nvPr>
        </p:nvGraphicFramePr>
        <p:xfrm>
          <a:off x="0" y="-4"/>
          <a:ext cx="9286845" cy="717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153"/>
                <a:gridCol w="1992608"/>
                <a:gridCol w="1886403"/>
                <a:gridCol w="1600227"/>
                <a:gridCol w="1374454"/>
              </a:tblGrid>
              <a:tr h="100011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Количество участников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Количество победителей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Количество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призёров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Результативность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68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9360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право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ОБЖ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9861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72959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72959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ТТ</a:t>
                      </a:r>
                    </a:p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  <a:r>
                        <a:rPr lang="ru-RU" sz="28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endParaRPr lang="ru-RU" sz="2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endParaRPr lang="ru-RU" sz="2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endParaRPr lang="ru-RU" sz="2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endParaRPr lang="ru-RU" sz="2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441712" y="925033"/>
          <a:ext cx="244548" cy="365760"/>
        </p:xfrm>
        <a:graphic>
          <a:graphicData uri="http://schemas.openxmlformats.org/drawingml/2006/table">
            <a:tbl>
              <a:tblPr/>
              <a:tblGrid>
                <a:gridCol w="244548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696893" y="596486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52928" cy="72008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  Результативность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29879531"/>
              </p:ext>
            </p:extLst>
          </p:nvPr>
        </p:nvGraphicFramePr>
        <p:xfrm>
          <a:off x="0" y="1097360"/>
          <a:ext cx="914400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ysClr val="windowText" lastClr="000000"/>
      </a:dk1>
      <a:lt1>
        <a:sysClr val="window" lastClr="FFFFFF"/>
      </a:lt1>
      <a:dk2>
        <a:srgbClr val="B0DFA0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2650</TotalTime>
  <Words>780</Words>
  <Application>Microsoft Office PowerPoint</Application>
  <PresentationFormat>Экран (4:3)</PresentationFormat>
  <Paragraphs>381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Муниципальный этап всероссийской олимпиады школьников 2019-2020 г.г  12  - 29 ноября 2019 г.      21 предмет   в соответствии   с приказом директора департамента образования Администрации МО  «Город  Архангельск»  от 28.10.2019 № 845 "Об организации проведения МЭВсОШ на территории муниципального образования "Город Архангельск" в 2019 году"</vt:lpstr>
      <vt:lpstr>Результат участия МБОУ Гимназия №3 в МЭ ВсОШ 2019-2020 уч.год Всего участников   7 – 11 кл  -258  не участвовали-18         победителей -   22  призёров  -  140               </vt:lpstr>
      <vt:lpstr>Презентация PowerPoint</vt:lpstr>
      <vt:lpstr>Участие по классам 2019-2020</vt:lpstr>
      <vt:lpstr>Результативность участия в МЭ ВсОШ 2019-2020 уч.года по предметам</vt:lpstr>
      <vt:lpstr>           </vt:lpstr>
      <vt:lpstr> </vt:lpstr>
      <vt:lpstr>Презентация PowerPoint</vt:lpstr>
      <vt:lpstr>           Результативность </vt:lpstr>
      <vt:lpstr>Самые активные участники</vt:lpstr>
      <vt:lpstr>Самые активные участники</vt:lpstr>
      <vt:lpstr>Победители</vt:lpstr>
      <vt:lpstr>     Сравнение с другими  ОО</vt:lpstr>
      <vt:lpstr>ВЫВОДЫ и ПРЕДЛОЖЕНИЯ</vt:lpstr>
      <vt:lpstr>        Региональный этап ВсОШ                 www.rosolymp.ru                      www.arkh-edu.ru              Сроки     10.01-20.02.2020   </vt:lpstr>
      <vt:lpstr>Большое спасибо вам , уважаемые коллеги,  и нашим замечательным             ученикам!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этап всероссийской олимпиады школьников проводился  с 17  ноября по 05 декабря 2014 г. по   23 предметам.   в соответствии с письмом министерства образования, науки и культуры Архангельской области от 17.09.2014 № 209/02-01-13/5777  «О муниципальном этапе всероссийской олимпиады школьников» ,от 17.10.2014 № 209/02-01-13/6534 "Об организации проведения муниципального этапа всероссийской олимпиады школьников в 2014-2015 учебном году"</dc:title>
  <dc:creator>Надя</dc:creator>
  <cp:lastModifiedBy>Шилова Надежда Николаевна</cp:lastModifiedBy>
  <cp:revision>271</cp:revision>
  <dcterms:created xsi:type="dcterms:W3CDTF">2015-01-11T10:35:51Z</dcterms:created>
  <dcterms:modified xsi:type="dcterms:W3CDTF">2019-12-17T12:02:56Z</dcterms:modified>
</cp:coreProperties>
</file>