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8"/>
  </p:notesMasterIdLst>
  <p:sldIdLst>
    <p:sldId id="256" r:id="rId2"/>
    <p:sldId id="29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302" r:id="rId11"/>
    <p:sldId id="303" r:id="rId12"/>
    <p:sldId id="304" r:id="rId13"/>
    <p:sldId id="288" r:id="rId14"/>
    <p:sldId id="299" r:id="rId15"/>
    <p:sldId id="305" r:id="rId16"/>
    <p:sldId id="30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2" autoAdjust="0"/>
    <p:restoredTop sz="99878" autoAdjust="0"/>
  </p:normalViewPr>
  <p:slideViewPr>
    <p:cSldViewPr>
      <p:cViewPr>
        <p:scale>
          <a:sx n="80" d="100"/>
          <a:sy n="80" d="100"/>
        </p:scale>
        <p:origin x="-2430" y="-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BB26A-D70D-4C6F-9D2D-7265F1A8AFC4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30D43-EF5A-44C0-893F-49B7A4B566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01846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30D43-EF5A-44C0-893F-49B7A4B5662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53265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30D43-EF5A-44C0-893F-49B7A4B5662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43264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C113-19CB-4EE2-8636-D5625A70E0F1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ABA539-7478-4F2D-B4FF-2DA66957A9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C113-19CB-4EE2-8636-D5625A70E0F1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BA539-7478-4F2D-B4FF-2DA66957A9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C113-19CB-4EE2-8636-D5625A70E0F1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BA539-7478-4F2D-B4FF-2DA66957A9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38DC113-19CB-4EE2-8636-D5625A70E0F1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6ABA539-7478-4F2D-B4FF-2DA66957A9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C113-19CB-4EE2-8636-D5625A70E0F1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BA539-7478-4F2D-B4FF-2DA66957A9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C113-19CB-4EE2-8636-D5625A70E0F1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BA539-7478-4F2D-B4FF-2DA66957A9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BA539-7478-4F2D-B4FF-2DA66957A9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C113-19CB-4EE2-8636-D5625A70E0F1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C113-19CB-4EE2-8636-D5625A70E0F1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BA539-7478-4F2D-B4FF-2DA66957A9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C113-19CB-4EE2-8636-D5625A70E0F1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BA539-7478-4F2D-B4FF-2DA66957A9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38DC113-19CB-4EE2-8636-D5625A70E0F1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6ABA539-7478-4F2D-B4FF-2DA66957A9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C113-19CB-4EE2-8636-D5625A70E0F1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ABA539-7478-4F2D-B4FF-2DA66957A9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38DC113-19CB-4EE2-8636-D5625A70E0F1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6ABA539-7478-4F2D-B4FF-2DA66957A9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619672" y="4005064"/>
            <a:ext cx="83058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Подготовила заместитель директора </a:t>
            </a: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Шилова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Н.Н. </a:t>
            </a: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9ноября 2016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918648" cy="3195786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Итоги школьного этапа всероссийской олимпиады </a:t>
            </a:r>
            <a:br>
              <a:rPr lang="ru-RU" sz="5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5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школьников 2016-2017</a:t>
            </a:r>
            <a:endParaRPr lang="ru-RU" sz="5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8640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435281" cy="4845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7398"/>
                <a:gridCol w="1340237"/>
                <a:gridCol w="1173823"/>
                <a:gridCol w="1173823"/>
              </a:tblGrid>
              <a:tr h="504056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ysClr val="windowText" lastClr="000000"/>
                          </a:solidFill>
                        </a:rPr>
                        <a:t>Английский язык</a:t>
                      </a:r>
                      <a:endParaRPr lang="ru-RU" sz="3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bg1"/>
                          </a:solidFill>
                        </a:rPr>
                        <a:t>119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bg1"/>
                          </a:solidFill>
                        </a:rPr>
                        <a:t>105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 96%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ysClr val="windowText" lastClr="000000"/>
                          </a:solidFill>
                        </a:rPr>
                        <a:t>физика</a:t>
                      </a:r>
                      <a:endParaRPr lang="ru-RU" sz="3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59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bg1"/>
                          </a:solidFill>
                        </a:rPr>
                        <a:t>39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 66%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ysClr val="windowText" lastClr="000000"/>
                          </a:solidFill>
                        </a:rPr>
                        <a:t>право</a:t>
                      </a:r>
                      <a:endParaRPr lang="ru-RU" sz="3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11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45%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ysClr val="windowText" lastClr="000000"/>
                          </a:solidFill>
                        </a:rPr>
                        <a:t>литература</a:t>
                      </a:r>
                      <a:endParaRPr lang="ru-RU" sz="3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55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bg1"/>
                          </a:solidFill>
                        </a:rPr>
                        <a:t>27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49%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ysClr val="windowText" lastClr="000000"/>
                          </a:solidFill>
                        </a:rPr>
                        <a:t>французский</a:t>
                      </a:r>
                      <a:endParaRPr lang="ru-RU" sz="3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6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0%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ysClr val="windowText" lastClr="000000"/>
                          </a:solidFill>
                        </a:rPr>
                        <a:t>экономика</a:t>
                      </a:r>
                      <a:endParaRPr lang="ru-RU" sz="3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8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75%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ysClr val="windowText" lastClr="000000"/>
                          </a:solidFill>
                        </a:rPr>
                        <a:t>география</a:t>
                      </a:r>
                      <a:endParaRPr lang="ru-RU" sz="3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87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bg1"/>
                          </a:solidFill>
                        </a:rPr>
                        <a:t>76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87%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ysClr val="windowText" lastClr="000000"/>
                          </a:solidFill>
                        </a:rPr>
                        <a:t>МХК</a:t>
                      </a:r>
                      <a:endParaRPr lang="ru-RU" sz="3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20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55%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2192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Результативность участия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435281" cy="4903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9180"/>
                <a:gridCol w="1280675"/>
                <a:gridCol w="1162713"/>
                <a:gridCol w="1162713"/>
              </a:tblGrid>
              <a:tr h="543272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ysClr val="windowText" lastClr="000000"/>
                          </a:solidFill>
                        </a:rPr>
                        <a:t>Музыка</a:t>
                      </a:r>
                      <a:endParaRPr lang="ru-RU" sz="2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32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94%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ysClr val="windowText" lastClr="000000"/>
                          </a:solidFill>
                        </a:rPr>
                        <a:t>Изобразительное</a:t>
                      </a:r>
                      <a:r>
                        <a:rPr lang="ru-RU" sz="2800" b="1" baseline="0" dirty="0" smtClean="0">
                          <a:solidFill>
                            <a:sysClr val="windowText" lastClr="000000"/>
                          </a:solidFill>
                        </a:rPr>
                        <a:t> искусство</a:t>
                      </a:r>
                      <a:endParaRPr lang="ru-RU" sz="2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31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31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100%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ysClr val="windowText" lastClr="000000"/>
                          </a:solidFill>
                        </a:rPr>
                        <a:t>Немецкий язык</a:t>
                      </a:r>
                      <a:endParaRPr lang="ru-RU" sz="2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ysClr val="windowText" lastClr="000000"/>
                          </a:solidFill>
                        </a:rPr>
                        <a:t>экология</a:t>
                      </a:r>
                      <a:endParaRPr lang="ru-RU" sz="2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8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75%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ysClr val="windowText" lastClr="000000"/>
                          </a:solidFill>
                        </a:rPr>
                        <a:t>История</a:t>
                      </a:r>
                      <a:endParaRPr lang="ru-RU" sz="2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57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23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40%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ysClr val="windowText" lastClr="000000"/>
                          </a:solidFill>
                        </a:rPr>
                        <a:t>Физическая культура</a:t>
                      </a:r>
                      <a:endParaRPr lang="ru-RU" sz="2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54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54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100%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ysClr val="windowText" lastClr="000000"/>
                          </a:solidFill>
                        </a:rPr>
                        <a:t>математика</a:t>
                      </a:r>
                      <a:endParaRPr lang="ru-RU" sz="2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170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56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33%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82488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ysClr val="windowText" lastClr="000000"/>
                          </a:solidFill>
                        </a:rPr>
                        <a:t>Русский язык</a:t>
                      </a:r>
                      <a:endParaRPr lang="ru-RU" sz="2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123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68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55%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Результативность участия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496945" cy="5117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9108"/>
                <a:gridCol w="1388297"/>
                <a:gridCol w="1179770"/>
                <a:gridCol w="1179770"/>
              </a:tblGrid>
              <a:tr h="823028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</a:rPr>
                        <a:t>астрономия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27%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73119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Информатика и ИКТ</a:t>
                      </a:r>
                      <a:endParaRPr lang="ru-RU" sz="2800" b="1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22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27%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635817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Технология  ТТ</a:t>
                      </a:r>
                    </a:p>
                    <a:p>
                      <a:r>
                        <a:rPr lang="ru-RU" sz="2800" b="1" dirty="0" smtClean="0"/>
                        <a:t>                          ОТ</a:t>
                      </a:r>
                      <a:endParaRPr lang="ru-RU" sz="2800" b="1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22</a:t>
                      </a:r>
                    </a:p>
                    <a:p>
                      <a:r>
                        <a:rPr lang="ru-RU" sz="2800" dirty="0" smtClean="0"/>
                        <a:t>21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22</a:t>
                      </a:r>
                    </a:p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100%</a:t>
                      </a:r>
                    </a:p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62%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706463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биология</a:t>
                      </a:r>
                      <a:endParaRPr lang="ru-RU" sz="2800" b="1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59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46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78%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540443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химия</a:t>
                      </a:r>
                      <a:endParaRPr lang="ru-RU" sz="2800" b="1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28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46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1365838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Обществознание</a:t>
                      </a:r>
                    </a:p>
                    <a:p>
                      <a:endParaRPr lang="ru-RU" sz="2800" b="1" dirty="0" smtClean="0"/>
                    </a:p>
                    <a:p>
                      <a:r>
                        <a:rPr lang="ru-RU" sz="2800" b="1" dirty="0" smtClean="0"/>
                        <a:t>ОБЖ</a:t>
                      </a:r>
                      <a:endParaRPr lang="ru-RU" sz="2800" b="1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69</a:t>
                      </a:r>
                      <a:endParaRPr lang="ru-RU" sz="28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sz="2800" dirty="0" smtClean="0"/>
                    </a:p>
                    <a:p>
                      <a:r>
                        <a:rPr lang="ru-RU" sz="2800" dirty="0" smtClean="0"/>
                        <a:t>16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38</a:t>
                      </a:r>
                    </a:p>
                    <a:p>
                      <a:endParaRPr lang="ru-RU" sz="28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55%</a:t>
                      </a:r>
                    </a:p>
                    <a:p>
                      <a:endParaRPr lang="ru-RU" sz="28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100%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Результативность участия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Итоговые протоколы размещены на  сайте гимназии</a:t>
            </a:r>
          </a:p>
          <a:p>
            <a:pPr algn="ctr"/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Муниципальные услуги-олимпиады</a:t>
            </a:r>
            <a:endParaRPr lang="ru-RU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525181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Приказ  директора департамента образования  Администрации муниципального образования «Город Архангельск»</a:t>
            </a:r>
          </a:p>
          <a:p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от 01.11.2016 г.  №812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</a:t>
            </a:r>
          </a:p>
          <a:p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Сроки  муниципального этапа ВОШ 2016-2017г.г.</a:t>
            </a:r>
          </a:p>
          <a:p>
            <a:endParaRPr lang="ru-RU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</a:t>
            </a:r>
            <a:r>
              <a:rPr lang="ru-RU" sz="4000" b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14ноября -16  </a:t>
            </a:r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декабря 2016г.</a:t>
            </a:r>
          </a:p>
          <a:p>
            <a:pPr marL="0" indent="0">
              <a:buNone/>
            </a:pPr>
            <a:r>
              <a:rPr lang="ru-RU" sz="4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   7-11 классы</a:t>
            </a:r>
            <a:endParaRPr lang="ru-RU" sz="4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МУНИЦИПАЛЬНЫЙ ЭТАП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63715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История    8кл-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2192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           </a:t>
            </a:r>
            <a:r>
              <a:rPr lang="ru-RU" b="1" dirty="0" smtClean="0">
                <a:solidFill>
                  <a:schemeClr val="bg1"/>
                </a:solidFill>
              </a:rPr>
              <a:t>Проходные баллы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61476822"/>
              </p:ext>
            </p:extLst>
          </p:nvPr>
        </p:nvGraphicFramePr>
        <p:xfrm>
          <a:off x="683568" y="1397000"/>
          <a:ext cx="7776864" cy="534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944216"/>
                <a:gridCol w="1944216"/>
                <a:gridCol w="1944216"/>
              </a:tblGrid>
              <a:tr h="591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предмет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класс</a:t>
                      </a:r>
                    </a:p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Проходной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балл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Максимальный</a:t>
                      </a:r>
                    </a:p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по школе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614040"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информатика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</a:p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</a:t>
                      </a:r>
                    </a:p>
                    <a:p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55</a:t>
                      </a:r>
                    </a:p>
                    <a:p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614040">
                <a:tc>
                  <a:txBody>
                    <a:bodyPr/>
                    <a:lstStyle/>
                    <a:p>
                      <a:r>
                        <a:rPr lang="ru-RU" dirty="0" smtClean="0"/>
                        <a:t>литература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</a:p>
                    <a:p>
                      <a:r>
                        <a:rPr lang="ru-RU" dirty="0" smtClean="0"/>
                        <a:t>10</a:t>
                      </a:r>
                    </a:p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92</a:t>
                      </a:r>
                    </a:p>
                    <a:p>
                      <a:r>
                        <a:rPr lang="ru-RU" dirty="0" smtClean="0"/>
                        <a:t>83</a:t>
                      </a:r>
                    </a:p>
                    <a:p>
                      <a:r>
                        <a:rPr lang="ru-RU" dirty="0" smtClean="0"/>
                        <a:t>90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</a:t>
                      </a:r>
                    </a:p>
                    <a:p>
                      <a:r>
                        <a:rPr lang="ru-RU" dirty="0" smtClean="0"/>
                        <a:t>70</a:t>
                      </a:r>
                    </a:p>
                    <a:p>
                      <a:r>
                        <a:rPr lang="ru-RU" dirty="0" smtClean="0"/>
                        <a:t>85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6140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обществознание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</a:p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67</a:t>
                      </a:r>
                    </a:p>
                    <a:p>
                      <a:r>
                        <a:rPr lang="ru-RU" dirty="0" smtClean="0"/>
                        <a:t>67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</a:t>
                      </a:r>
                    </a:p>
                    <a:p>
                      <a:r>
                        <a:rPr lang="ru-RU" dirty="0" smtClean="0"/>
                        <a:t>63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614040"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6140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6140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Физ. культура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</a:p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99</a:t>
                      </a:r>
                    </a:p>
                    <a:p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98</a:t>
                      </a:r>
                    </a:p>
                    <a:p>
                      <a:r>
                        <a:rPr lang="ru-RU" dirty="0" smtClean="0"/>
                        <a:t>38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614040">
                <a:tc>
                  <a:txBody>
                    <a:bodyPr/>
                    <a:lstStyle/>
                    <a:p>
                      <a:r>
                        <a:rPr lang="ru-RU" dirty="0" smtClean="0"/>
                        <a:t>музыка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</a:p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</a:t>
                      </a:r>
                    </a:p>
                    <a:p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</a:t>
                      </a:r>
                    </a:p>
                    <a:p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731535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Списки участников (с учётом результатов 2015 и проходных баллов 2016)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Места проведения 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График проведения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Жюри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Приказ на сопровождение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ИНФОРМАЦИЯ  о  МЭ ВсОШ-2016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85720" y="357166"/>
            <a:ext cx="8443914" cy="60007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476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428604"/>
            <a:ext cx="82797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 Школьный этап всероссийской </a:t>
            </a:r>
            <a:r>
              <a:rPr lang="ru-RU" sz="2400" dirty="0" smtClean="0">
                <a:solidFill>
                  <a:schemeClr val="bg1"/>
                </a:solidFill>
              </a:rPr>
              <a:t>олимпиады школьников (далее – Олимпиада) проводится в соответствии с: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- Порядком проведения всероссийской олимпиады школьников, утвержденным приказом </a:t>
            </a:r>
            <a:r>
              <a:rPr lang="ru-RU" sz="2400" dirty="0" err="1" smtClean="0">
                <a:solidFill>
                  <a:schemeClr val="bg1"/>
                </a:solidFill>
              </a:rPr>
              <a:t>Минобрнауки</a:t>
            </a:r>
            <a:r>
              <a:rPr lang="ru-RU" sz="2400" dirty="0" smtClean="0">
                <a:solidFill>
                  <a:schemeClr val="bg1"/>
                </a:solidFill>
              </a:rPr>
              <a:t> РФ от  18.11.2013 № 1252 (далее – Порядок);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- Приказом директора департамента образования Администрации города Архангельска от 12.05.2016 № 437 "О работе муниципальных предметно-методических комиссий школьного этапа всероссийской олимпиады в 2016 году";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- Приказом директора департамента образования Администрации города Архангельска от 16.09.2016 № 717 "Об организации проведения школьного этапа всероссийской олимпиады школьников в 2016 году";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74136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28604"/>
            <a:ext cx="8229600" cy="598822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В общеобразовательных учреждениях, расположенных на территории МО "Город Архангельск", Олимпиада проводится  с 06 октября по 24 октября 2016 года в соответствии с графиком Олимпиады, утвержденным  приказом директора департамента образования Администрации города Архангельска от 16.09.2016 № 717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00034" y="1357298"/>
            <a:ext cx="8301608" cy="285752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b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ru-RU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5501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00200"/>
            <a:ext cx="7846640" cy="5213175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 </a:t>
            </a:r>
          </a:p>
          <a:p>
            <a:endParaRPr lang="ru-RU" sz="1600" b="1" dirty="0"/>
          </a:p>
          <a:p>
            <a:r>
              <a:rPr lang="ru-RU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Учащиеся 5-11 классов на добровольной основе по</a:t>
            </a:r>
          </a:p>
          <a:p>
            <a:r>
              <a:rPr lang="ru-RU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23  предметам ,по утверждённому графику</a:t>
            </a:r>
          </a:p>
          <a:p>
            <a:r>
              <a:rPr lang="ru-RU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Учащиеся 4-х классов по русскому языку и математике</a:t>
            </a:r>
            <a:endParaRPr lang="ru-RU" sz="36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ru-RU" sz="32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2400"/>
            <a:ext cx="8219256" cy="1620416"/>
          </a:xfrm>
        </p:spPr>
        <p:txBody>
          <a:bodyPr>
            <a:noAutofit/>
          </a:bodyPr>
          <a:lstStyle/>
          <a:p>
            <a:r>
              <a:rPr lang="ru-RU" sz="4400" dirty="0" smtClean="0"/>
              <a:t>      </a:t>
            </a:r>
            <a:r>
              <a:rPr lang="ru-RU" sz="4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br>
              <a:rPr lang="ru-RU" sz="4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4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Участники</a:t>
            </a:r>
            <a:endParaRPr lang="ru-RU" sz="4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75095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 </a:t>
            </a:r>
            <a:endParaRPr lang="ru-RU" sz="4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Общие результаты 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62362670"/>
              </p:ext>
            </p:extLst>
          </p:nvPr>
        </p:nvGraphicFramePr>
        <p:xfrm>
          <a:off x="467544" y="1484784"/>
          <a:ext cx="8033546" cy="516175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32820"/>
                <a:gridCol w="1785950"/>
                <a:gridCol w="2018247"/>
                <a:gridCol w="1696529"/>
              </a:tblGrid>
              <a:tr h="713205"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2014-2015</a:t>
                      </a:r>
                    </a:p>
                    <a:p>
                      <a:endParaRPr lang="ru-RU" sz="32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2015-</a:t>
                      </a:r>
                    </a:p>
                    <a:p>
                      <a:r>
                        <a:rPr lang="ru-RU" sz="32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2016</a:t>
                      </a:r>
                      <a:endParaRPr lang="ru-RU" sz="32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2016-2017</a:t>
                      </a:r>
                      <a:endParaRPr lang="ru-RU" sz="32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1231011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Всего участников</a:t>
                      </a:r>
                      <a:endParaRPr lang="ru-RU" sz="3200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1080/334</a:t>
                      </a:r>
                    </a:p>
                    <a:p>
                      <a:endParaRPr lang="ru-RU" sz="3200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bg1"/>
                          </a:solidFill>
                        </a:rPr>
                        <a:t>1074/417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1092/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1231011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Победителей </a:t>
                      </a:r>
                      <a:endParaRPr lang="ru-RU" sz="3200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133/85</a:t>
                      </a:r>
                      <a:endParaRPr lang="ru-RU" sz="3200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bg1"/>
                          </a:solidFill>
                        </a:rPr>
                        <a:t>130/83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122/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1145253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призёров</a:t>
                      </a:r>
                      <a:endParaRPr lang="ru-RU" sz="3200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634/319</a:t>
                      </a:r>
                      <a:endParaRPr lang="ru-RU" sz="3200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bg1"/>
                          </a:solidFill>
                        </a:rPr>
                        <a:t>574/318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575/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820733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62420717"/>
              </p:ext>
            </p:extLst>
          </p:nvPr>
        </p:nvGraphicFramePr>
        <p:xfrm>
          <a:off x="251520" y="1916832"/>
          <a:ext cx="8496943" cy="4475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8670"/>
                <a:gridCol w="1088670"/>
                <a:gridCol w="1285884"/>
                <a:gridCol w="1214446"/>
                <a:gridCol w="1000132"/>
                <a:gridCol w="1000132"/>
                <a:gridCol w="928694"/>
                <a:gridCol w="890315"/>
              </a:tblGrid>
              <a:tr h="1726482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4</a:t>
                      </a:r>
                      <a:endParaRPr lang="ru-RU" sz="36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5</a:t>
                      </a:r>
                      <a:endParaRPr lang="ru-RU" sz="36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6</a:t>
                      </a:r>
                      <a:endParaRPr lang="ru-RU" sz="36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7</a:t>
                      </a:r>
                      <a:endParaRPr lang="ru-RU" sz="36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8</a:t>
                      </a:r>
                      <a:endParaRPr lang="ru-RU" sz="36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9</a:t>
                      </a:r>
                      <a:endParaRPr lang="ru-RU" sz="36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10</a:t>
                      </a:r>
                      <a:endParaRPr lang="ru-RU" sz="36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11</a:t>
                      </a:r>
                      <a:endParaRPr lang="ru-RU" sz="36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2749067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26</a:t>
                      </a:r>
                      <a:endParaRPr lang="ru-RU" sz="4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182</a:t>
                      </a:r>
                    </a:p>
                    <a:p>
                      <a:r>
                        <a:rPr lang="ru-RU" sz="2800" dirty="0" smtClean="0"/>
                        <a:t> </a:t>
                      </a:r>
                    </a:p>
                    <a:p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180</a:t>
                      </a:r>
                    </a:p>
                    <a:p>
                      <a:r>
                        <a:rPr lang="ru-RU" sz="2800" dirty="0" smtClean="0"/>
                        <a:t> </a:t>
                      </a:r>
                      <a:endParaRPr lang="ru-RU" sz="28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135</a:t>
                      </a:r>
                    </a:p>
                    <a:p>
                      <a:r>
                        <a:rPr lang="ru-RU" sz="2800" dirty="0" smtClean="0"/>
                        <a:t> </a:t>
                      </a:r>
                      <a:endParaRPr lang="ru-RU" sz="28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148</a:t>
                      </a:r>
                    </a:p>
                    <a:p>
                      <a:r>
                        <a:rPr lang="ru-RU" sz="2400" dirty="0" smtClean="0"/>
                        <a:t> </a:t>
                      </a:r>
                      <a:endParaRPr lang="ru-RU" sz="28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208</a:t>
                      </a:r>
                    </a:p>
                    <a:p>
                      <a:r>
                        <a:rPr lang="ru-RU" sz="2800" dirty="0" smtClean="0"/>
                        <a:t> </a:t>
                      </a:r>
                      <a:endParaRPr lang="ru-RU" sz="28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111</a:t>
                      </a:r>
                    </a:p>
                    <a:p>
                      <a:r>
                        <a:rPr lang="ru-RU" sz="2800" dirty="0" smtClean="0"/>
                        <a:t> </a:t>
                      </a:r>
                      <a:endParaRPr lang="ru-RU" sz="28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102</a:t>
                      </a:r>
                    </a:p>
                    <a:p>
                      <a:r>
                        <a:rPr lang="ru-RU" sz="2800" dirty="0" smtClean="0"/>
                        <a:t> </a:t>
                      </a:r>
                      <a:endParaRPr lang="ru-RU" sz="28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Участие по параллелям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892145" y="1971304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701067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88401379"/>
              </p:ext>
            </p:extLst>
          </p:nvPr>
        </p:nvGraphicFramePr>
        <p:xfrm>
          <a:off x="467544" y="1700808"/>
          <a:ext cx="8435281" cy="4845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7398"/>
                <a:gridCol w="1340237"/>
                <a:gridCol w="1173823"/>
                <a:gridCol w="1173823"/>
              </a:tblGrid>
              <a:tr h="504056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ysClr val="windowText" lastClr="000000"/>
                          </a:solidFill>
                        </a:rPr>
                        <a:t>Английский язык</a:t>
                      </a:r>
                      <a:endParaRPr lang="ru-RU" sz="3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bg1"/>
                          </a:solidFill>
                        </a:rPr>
                        <a:t>115/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bg1"/>
                          </a:solidFill>
                        </a:rPr>
                        <a:t>110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119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ysClr val="windowText" lastClr="000000"/>
                          </a:solidFill>
                        </a:rPr>
                        <a:t>физика</a:t>
                      </a:r>
                      <a:endParaRPr lang="ru-RU" sz="3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50/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bg1"/>
                          </a:solidFill>
                        </a:rPr>
                        <a:t>91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59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ysClr val="windowText" lastClr="000000"/>
                          </a:solidFill>
                        </a:rPr>
                        <a:t>право</a:t>
                      </a:r>
                      <a:endParaRPr lang="ru-RU" sz="3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6/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ysClr val="windowText" lastClr="000000"/>
                          </a:solidFill>
                        </a:rPr>
                        <a:t>литература</a:t>
                      </a:r>
                      <a:endParaRPr lang="ru-RU" sz="3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66/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bg1"/>
                          </a:solidFill>
                        </a:rPr>
                        <a:t>59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55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ysClr val="windowText" lastClr="000000"/>
                          </a:solidFill>
                        </a:rPr>
                        <a:t>французский</a:t>
                      </a:r>
                      <a:endParaRPr lang="ru-RU" sz="3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16/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ysClr val="windowText" lastClr="000000"/>
                          </a:solidFill>
                        </a:rPr>
                        <a:t>экономика</a:t>
                      </a:r>
                      <a:endParaRPr lang="ru-RU" sz="3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14/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ysClr val="windowText" lastClr="000000"/>
                          </a:solidFill>
                        </a:rPr>
                        <a:t>география</a:t>
                      </a:r>
                      <a:endParaRPr lang="ru-RU" sz="3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81/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bg1"/>
                          </a:solidFill>
                        </a:rPr>
                        <a:t>106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87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ysClr val="windowText" lastClr="000000"/>
                          </a:solidFill>
                        </a:rPr>
                        <a:t>МХК</a:t>
                      </a:r>
                      <a:endParaRPr lang="ru-RU" sz="3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17/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bg1"/>
                          </a:solidFill>
                        </a:rPr>
                        <a:t>23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Участие по предметам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987148" y="3123210"/>
          <a:ext cx="213756" cy="365760"/>
        </p:xfrm>
        <a:graphic>
          <a:graphicData uri="http://schemas.openxmlformats.org/drawingml/2006/table">
            <a:tbl>
              <a:tblPr/>
              <a:tblGrid>
                <a:gridCol w="213756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7714070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31703502"/>
              </p:ext>
            </p:extLst>
          </p:nvPr>
        </p:nvGraphicFramePr>
        <p:xfrm>
          <a:off x="457200" y="1484784"/>
          <a:ext cx="8435281" cy="4903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9180"/>
                <a:gridCol w="1280675"/>
                <a:gridCol w="1162713"/>
                <a:gridCol w="1162713"/>
              </a:tblGrid>
              <a:tr h="543272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ysClr val="windowText" lastClr="000000"/>
                          </a:solidFill>
                        </a:rPr>
                        <a:t>Музыка</a:t>
                      </a:r>
                      <a:endParaRPr lang="ru-RU" sz="2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24/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32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ysClr val="windowText" lastClr="000000"/>
                          </a:solidFill>
                        </a:rPr>
                        <a:t>Изобразительное</a:t>
                      </a:r>
                      <a:r>
                        <a:rPr lang="ru-RU" sz="2800" b="1" baseline="0" dirty="0" smtClean="0">
                          <a:solidFill>
                            <a:sysClr val="windowText" lastClr="000000"/>
                          </a:solidFill>
                        </a:rPr>
                        <a:t> искусство</a:t>
                      </a:r>
                      <a:endParaRPr lang="ru-RU" sz="2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40/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34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31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ysClr val="windowText" lastClr="000000"/>
                          </a:solidFill>
                        </a:rPr>
                        <a:t>Немецкий язык</a:t>
                      </a:r>
                      <a:endParaRPr lang="ru-RU" sz="2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6/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ysClr val="windowText" lastClr="000000"/>
                          </a:solidFill>
                        </a:rPr>
                        <a:t>экология</a:t>
                      </a:r>
                      <a:endParaRPr lang="ru-RU" sz="2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20/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ysClr val="windowText" lastClr="000000"/>
                          </a:solidFill>
                        </a:rPr>
                        <a:t>История</a:t>
                      </a:r>
                      <a:endParaRPr lang="ru-RU" sz="2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48/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57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57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ysClr val="windowText" lastClr="000000"/>
                          </a:solidFill>
                        </a:rPr>
                        <a:t>Физическая культура</a:t>
                      </a:r>
                      <a:endParaRPr lang="ru-RU" sz="2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97/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72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54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ysClr val="windowText" lastClr="000000"/>
                          </a:solidFill>
                        </a:rPr>
                        <a:t>математика</a:t>
                      </a:r>
                      <a:endParaRPr lang="ru-RU" sz="2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105/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86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170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82488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ysClr val="windowText" lastClr="000000"/>
                          </a:solidFill>
                        </a:rPr>
                        <a:t>Русский язык</a:t>
                      </a:r>
                      <a:endParaRPr lang="ru-RU" sz="2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95/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97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123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Участие по предметам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72182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65526128"/>
              </p:ext>
            </p:extLst>
          </p:nvPr>
        </p:nvGraphicFramePr>
        <p:xfrm>
          <a:off x="251520" y="1551030"/>
          <a:ext cx="8496945" cy="5117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9108"/>
                <a:gridCol w="1388297"/>
                <a:gridCol w="1179770"/>
                <a:gridCol w="1179770"/>
              </a:tblGrid>
              <a:tr h="823028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</a:rPr>
                        <a:t>астрономия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18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73119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Информатика и ИКТ</a:t>
                      </a:r>
                      <a:endParaRPr lang="ru-RU" sz="2800" b="1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27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35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22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635817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Технология  ТТ</a:t>
                      </a:r>
                    </a:p>
                    <a:p>
                      <a:r>
                        <a:rPr lang="ru-RU" sz="2800" b="1" dirty="0" smtClean="0"/>
                        <a:t>                          ОТ</a:t>
                      </a:r>
                      <a:endParaRPr lang="ru-RU" sz="2800" b="1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31</a:t>
                      </a:r>
                    </a:p>
                    <a:p>
                      <a:r>
                        <a:rPr lang="ru-RU" sz="2800" dirty="0" smtClean="0"/>
                        <a:t>28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23</a:t>
                      </a:r>
                    </a:p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46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22</a:t>
                      </a:r>
                    </a:p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706463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биология</a:t>
                      </a:r>
                      <a:endParaRPr lang="ru-RU" sz="2800" b="1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50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45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59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540443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химия</a:t>
                      </a:r>
                      <a:endParaRPr lang="ru-RU" sz="2800" b="1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31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35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28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1365838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Обществознание</a:t>
                      </a:r>
                    </a:p>
                    <a:p>
                      <a:endParaRPr lang="ru-RU" sz="2800" b="1" dirty="0" smtClean="0"/>
                    </a:p>
                    <a:p>
                      <a:r>
                        <a:rPr lang="ru-RU" sz="2800" b="1" dirty="0" smtClean="0"/>
                        <a:t>ОБЖ</a:t>
                      </a:r>
                      <a:endParaRPr lang="ru-RU" sz="2800" b="1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74</a:t>
                      </a:r>
                      <a:endParaRPr lang="ru-RU" sz="28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sz="2800" dirty="0" smtClean="0"/>
                    </a:p>
                    <a:p>
                      <a:r>
                        <a:rPr lang="ru-RU" sz="2800" dirty="0" smtClean="0"/>
                        <a:t>21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75</a:t>
                      </a:r>
                    </a:p>
                    <a:p>
                      <a:endParaRPr lang="ru-RU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69</a:t>
                      </a:r>
                    </a:p>
                    <a:p>
                      <a:endParaRPr lang="ru-RU" sz="28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Участие по предметам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93956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1166</TotalTime>
  <Words>618</Words>
  <Application>Microsoft Office PowerPoint</Application>
  <PresentationFormat>Экран (4:3)</PresentationFormat>
  <Paragraphs>341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Бумажная</vt:lpstr>
      <vt:lpstr>Итоги школьного этапа всероссийской олимпиады  школьников 2016-2017</vt:lpstr>
      <vt:lpstr> </vt:lpstr>
      <vt:lpstr>   </vt:lpstr>
      <vt:lpstr>                        Участники</vt:lpstr>
      <vt:lpstr>Общие результаты </vt:lpstr>
      <vt:lpstr>Участие по параллелям</vt:lpstr>
      <vt:lpstr>Участие по предметам</vt:lpstr>
      <vt:lpstr>Участие по предметам</vt:lpstr>
      <vt:lpstr>Участие по предметам</vt:lpstr>
      <vt:lpstr>Результативность участия</vt:lpstr>
      <vt:lpstr>Результативность участия</vt:lpstr>
      <vt:lpstr>Результативность участия</vt:lpstr>
      <vt:lpstr>Слайд 13</vt:lpstr>
      <vt:lpstr>    МУНИЦИПАЛЬНЫЙ ЭТАП</vt:lpstr>
      <vt:lpstr>           Проходные баллы</vt:lpstr>
      <vt:lpstr>ИНФОРМАЦИЯ  о  МЭ ВсОШ-2016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школьного этапа всероссийской олимпиады  школьников 2013-2014</dc:title>
  <dc:creator>1</dc:creator>
  <cp:lastModifiedBy>Приемная</cp:lastModifiedBy>
  <cp:revision>166</cp:revision>
  <dcterms:created xsi:type="dcterms:W3CDTF">2013-11-03T15:56:21Z</dcterms:created>
  <dcterms:modified xsi:type="dcterms:W3CDTF">2016-11-12T09:37:52Z</dcterms:modified>
</cp:coreProperties>
</file>