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10" r:id="rId3"/>
    <p:sldId id="257" r:id="rId4"/>
    <p:sldId id="333" r:id="rId5"/>
    <p:sldId id="338" r:id="rId6"/>
    <p:sldId id="339" r:id="rId7"/>
    <p:sldId id="340" r:id="rId8"/>
    <p:sldId id="341" r:id="rId9"/>
    <p:sldId id="298" r:id="rId10"/>
    <p:sldId id="315" r:id="rId11"/>
    <p:sldId id="316" r:id="rId12"/>
    <p:sldId id="317" r:id="rId13"/>
    <p:sldId id="319" r:id="rId14"/>
    <p:sldId id="32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A48BF9EC-2F65-4985-90EB-C32F410F8123}">
          <p14:sldIdLst>
            <p14:sldId id="256"/>
            <p14:sldId id="310"/>
            <p14:sldId id="257"/>
            <p14:sldId id="334"/>
            <p14:sldId id="336"/>
            <p14:sldId id="333"/>
            <p14:sldId id="328"/>
            <p14:sldId id="260"/>
            <p14:sldId id="338"/>
            <p14:sldId id="339"/>
            <p14:sldId id="340"/>
            <p14:sldId id="341"/>
            <p14:sldId id="342"/>
            <p14:sldId id="298"/>
            <p14:sldId id="329"/>
            <p14:sldId id="324"/>
            <p14:sldId id="315"/>
            <p14:sldId id="330"/>
            <p14:sldId id="325"/>
            <p14:sldId id="316"/>
            <p14:sldId id="331"/>
            <p14:sldId id="326"/>
            <p14:sldId id="317"/>
            <p14:sldId id="332"/>
            <p14:sldId id="327"/>
            <p14:sldId id="319"/>
            <p14:sldId id="32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44" autoAdjust="0"/>
  </p:normalViewPr>
  <p:slideViewPr>
    <p:cSldViewPr>
      <p:cViewPr>
        <p:scale>
          <a:sx n="83" d="100"/>
          <a:sy n="83" d="100"/>
        </p:scale>
        <p:origin x="-234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419FE-77EE-4677-94D9-43CF6312355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222F1-EBA5-45AF-83D1-409E53490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6546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Итоги </a:t>
            </a:r>
            <a:r>
              <a:rPr lang="en-US" sz="8000" dirty="0" smtClean="0"/>
              <a:t>I</a:t>
            </a:r>
            <a:r>
              <a:rPr lang="ru-RU" sz="8000" dirty="0" smtClean="0"/>
              <a:t> четверти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6600" dirty="0" smtClean="0"/>
              <a:t>2016-2017</a:t>
            </a:r>
          </a:p>
          <a:p>
            <a:r>
              <a:rPr lang="ru-RU" sz="4000" dirty="0" smtClean="0"/>
              <a:t>Суетина Е.В., </a:t>
            </a:r>
          </a:p>
          <a:p>
            <a:r>
              <a:rPr lang="ru-RU" sz="4000" dirty="0" smtClean="0"/>
              <a:t>заместитель директора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122138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1997494"/>
              </p:ext>
            </p:extLst>
          </p:nvPr>
        </p:nvGraphicFramePr>
        <p:xfrm>
          <a:off x="251520" y="1052736"/>
          <a:ext cx="8496944" cy="5115089"/>
        </p:xfrm>
        <a:graphic>
          <a:graphicData uri="http://schemas.openxmlformats.org/drawingml/2006/table">
            <a:tbl>
              <a:tblPr firstRow="1" firstCol="1" bandRow="1"/>
              <a:tblGrid>
                <a:gridCol w="952244"/>
                <a:gridCol w="1280004"/>
                <a:gridCol w="1152128"/>
                <a:gridCol w="1152128"/>
                <a:gridCol w="3960440"/>
              </a:tblGrid>
              <a:tr h="3980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год%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3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«А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72,0/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73,1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4/4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чел.: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Кропачев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Роман              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6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67,8/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78,5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2/5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67,9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чел.: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Грызунова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Полина,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Колядко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Алина,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Пригало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Анна,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Растатуров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Никита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9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60,7/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67,9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7/6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чел.: 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Кулакова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Элина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Максимов Денис, 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Максимова Елизавета,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Шерсткова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Елена,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Нестерчук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Константин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198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0348250"/>
              </p:ext>
            </p:extLst>
          </p:nvPr>
        </p:nvGraphicFramePr>
        <p:xfrm>
          <a:off x="179512" y="1124745"/>
          <a:ext cx="8640960" cy="5184751"/>
        </p:xfrm>
        <a:graphic>
          <a:graphicData uri="http://schemas.openxmlformats.org/drawingml/2006/table">
            <a:tbl>
              <a:tblPr firstRow="1" firstCol="1" bandRow="1"/>
              <a:tblGrid>
                <a:gridCol w="958452"/>
                <a:gridCol w="1112978"/>
                <a:gridCol w="1186356"/>
                <a:gridCol w="952712"/>
                <a:gridCol w="4430462"/>
              </a:tblGrid>
              <a:tr h="3423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год%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27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8«А»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62,1/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60,7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1/3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81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59,3/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73,1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1/-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64,0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чел.: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Бородавкина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Дарья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11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60,7/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72,4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5/4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74,1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чел.: 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Новиков А., Оськина Е., Сидорова А.,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Акопджанян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С.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11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8 «Г»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39,3/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48,1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38,5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чел.: 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Бабкина Екатерина, Матвеева Юлия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66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7864182"/>
              </p:ext>
            </p:extLst>
          </p:nvPr>
        </p:nvGraphicFramePr>
        <p:xfrm>
          <a:off x="179513" y="1484784"/>
          <a:ext cx="8496943" cy="5068292"/>
        </p:xfrm>
        <a:graphic>
          <a:graphicData uri="http://schemas.openxmlformats.org/drawingml/2006/table">
            <a:tbl>
              <a:tblPr firstRow="1" firstCol="1" bandRow="1"/>
              <a:tblGrid>
                <a:gridCol w="952244"/>
                <a:gridCol w="1030376"/>
                <a:gridCol w="1249056"/>
                <a:gridCol w="1090045"/>
                <a:gridCol w="4175222"/>
              </a:tblGrid>
              <a:tr h="3076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год%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23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46,2/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65,4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чел.: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Макарова Анна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23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29,6/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37,0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29,6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23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51,7/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57,1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57,1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чел.: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Халяпина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Софья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23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«Г»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smtClean="0">
                          <a:effectLst/>
                          <a:latin typeface="Times New Roman"/>
                          <a:ea typeface="Times New Roman"/>
                        </a:rPr>
                        <a:t>41,4/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smtClean="0">
                          <a:effectLst/>
                          <a:latin typeface="Times New Roman"/>
                          <a:ea typeface="Times New Roman"/>
                        </a:rPr>
                        <a:t>44,8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42,9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чел.: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8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Резанова</a:t>
                      </a:r>
                      <a:r>
                        <a:rPr kumimoji="0" lang="ru-RU" sz="28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Яна </a:t>
                      </a:r>
                      <a:endParaRPr lang="ru-RU" sz="2800" u="non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893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Успеваемость 5-9 классы – 99,0%</a:t>
            </a:r>
            <a:br>
              <a:rPr lang="ru-RU" dirty="0" smtClean="0"/>
            </a:br>
            <a:r>
              <a:rPr lang="ru-RU" dirty="0" smtClean="0"/>
              <a:t>2-9 классы – 99,3%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686800" cy="3831704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Неуспевающих за </a:t>
            </a:r>
            <a:r>
              <a:rPr lang="en-US" sz="2800" dirty="0" smtClean="0"/>
              <a:t>I</a:t>
            </a:r>
            <a:r>
              <a:rPr lang="ru-RU" sz="2800" dirty="0" smtClean="0"/>
              <a:t> четверть (1-4 классы) -1 (4Б)</a:t>
            </a:r>
          </a:p>
          <a:p>
            <a:pPr lvl="0"/>
            <a:r>
              <a:rPr lang="ru-RU" sz="2800" dirty="0" smtClean="0"/>
              <a:t>Неуспевающих за </a:t>
            </a:r>
            <a:r>
              <a:rPr lang="en-US" sz="2800" dirty="0" smtClean="0"/>
              <a:t>I</a:t>
            </a:r>
            <a:r>
              <a:rPr lang="ru-RU" sz="2800" dirty="0" smtClean="0"/>
              <a:t> </a:t>
            </a:r>
            <a:r>
              <a:rPr lang="ru-RU" sz="2800" dirty="0" smtClean="0"/>
              <a:t>четверть (5-9 классы) -5                      (7В – 1 ученик по 3 предметам; 9Б – 1 ученик к по физике; 9 В – 2 ученика по физике; 9Г – 1 ученик по физике.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9264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764704"/>
            <a:ext cx="8208912" cy="5759921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dirty="0" smtClean="0">
                <a:solidFill>
                  <a:srgbClr val="FFFFFF"/>
                </a:solidFill>
                <a:latin typeface="Trebuchet MS"/>
              </a:rPr>
              <a:t>Унии </a:t>
            </a:r>
            <a:r>
              <a:rPr lang="ru-RU" dirty="0">
                <a:solidFill>
                  <a:srgbClr val="FFFFFF"/>
                </a:solidFill>
                <a:latin typeface="Trebuchet MS"/>
              </a:rPr>
              <a:t>– это единственный источник внутренних сил, </a:t>
            </a:r>
            <a:r>
              <a:rPr lang="ru-RU" dirty="0" smtClean="0">
                <a:solidFill>
                  <a:srgbClr val="FFFFFF"/>
                </a:solidFill>
                <a:latin typeface="Trebuchet MS"/>
              </a:rPr>
              <a:t>рождающих </a:t>
            </a:r>
            <a:r>
              <a:rPr lang="ru-RU" dirty="0">
                <a:solidFill>
                  <a:srgbClr val="FFFFFF"/>
                </a:solidFill>
                <a:latin typeface="Trebuchet MS"/>
              </a:rPr>
              <a:t>энергию для преодоления трудностей, желания учиться.</a:t>
            </a:r>
          </a:p>
          <a:p>
            <a:pPr marL="0" lvl="0" indent="0" algn="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000" dirty="0" smtClean="0"/>
              <a:t>Успех </a:t>
            </a:r>
            <a:r>
              <a:rPr lang="ru-RU" sz="4000" dirty="0"/>
              <a:t>в учении – это единственный источник внутренних сил, рождающих энергию для преодоления трудностей</a:t>
            </a:r>
            <a:r>
              <a:rPr lang="ru-RU" sz="4000"/>
              <a:t>, </a:t>
            </a:r>
            <a:r>
              <a:rPr lang="ru-RU" sz="4000" smtClean="0"/>
              <a:t>желание </a:t>
            </a:r>
            <a:r>
              <a:rPr lang="ru-RU" sz="4000" dirty="0"/>
              <a:t>учиться.</a:t>
            </a:r>
          </a:p>
          <a:p>
            <a:pPr marL="0" indent="0">
              <a:buNone/>
            </a:pPr>
            <a:r>
              <a:rPr lang="ru-RU" sz="4000" dirty="0" smtClean="0"/>
              <a:t>   				      </a:t>
            </a:r>
            <a:r>
              <a:rPr lang="ru-RU" sz="3200" dirty="0" smtClean="0"/>
              <a:t>В.А</a:t>
            </a:r>
            <a:r>
              <a:rPr lang="ru-RU" sz="3200" dirty="0"/>
              <a:t>. </a:t>
            </a:r>
            <a:r>
              <a:rPr lang="ru-RU" sz="3200" dirty="0" smtClean="0"/>
              <a:t>Сухомлинский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820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9811016"/>
              </p:ext>
            </p:extLst>
          </p:nvPr>
        </p:nvGraphicFramePr>
        <p:xfrm>
          <a:off x="395536" y="928669"/>
          <a:ext cx="8248429" cy="5236635"/>
        </p:xfrm>
        <a:graphic>
          <a:graphicData uri="http://schemas.openxmlformats.org/drawingml/2006/table">
            <a:tbl>
              <a:tblPr firstRow="1" firstCol="1" bandRow="1"/>
              <a:tblGrid>
                <a:gridCol w="1297569"/>
                <a:gridCol w="1613643"/>
                <a:gridCol w="1693880"/>
                <a:gridCol w="1571636"/>
                <a:gridCol w="2071701"/>
              </a:tblGrid>
              <a:tr h="4760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четверть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четверть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2-4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83,7%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84,4%</a:t>
                      </a:r>
                      <a:endParaRPr lang="ru-RU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86,8 </a:t>
                      </a:r>
                      <a:r>
                        <a:rPr lang="ru-RU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87,2 %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8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5-9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59,4%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60,9 </a:t>
                      </a:r>
                      <a:r>
                        <a:rPr lang="ru-RU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64,1 </a:t>
                      </a:r>
                      <a:r>
                        <a:rPr lang="ru-RU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59,8 %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8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2-9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68,5%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69,7%</a:t>
                      </a:r>
                      <a:endParaRPr lang="ru-RU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72,6</a:t>
                      </a: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69,9 %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762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4785995"/>
              </p:ext>
            </p:extLst>
          </p:nvPr>
        </p:nvGraphicFramePr>
        <p:xfrm>
          <a:off x="827584" y="1052735"/>
          <a:ext cx="7560840" cy="5184577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936104"/>
                <a:gridCol w="936104"/>
                <a:gridCol w="1008112"/>
                <a:gridCol w="936104"/>
                <a:gridCol w="1008112"/>
                <a:gridCol w="1512168"/>
              </a:tblGrid>
              <a:tr h="44514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5 «А»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88,0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88,0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80,8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36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«Б»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69,2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19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5 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85,2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88,9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85,2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77,8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81,5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71,4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02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5 «Г»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72,0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74,1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406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79825214"/>
              </p:ext>
            </p:extLst>
          </p:nvPr>
        </p:nvGraphicFramePr>
        <p:xfrm>
          <a:off x="357159" y="1643049"/>
          <a:ext cx="8429684" cy="4190198"/>
        </p:xfrm>
        <a:graphic>
          <a:graphicData uri="http://schemas.openxmlformats.org/drawingml/2006/table">
            <a:tbl>
              <a:tblPr firstRow="1" firstCol="1" bandRow="1"/>
              <a:tblGrid>
                <a:gridCol w="1000131"/>
                <a:gridCol w="7429553"/>
              </a:tblGrid>
              <a:tr h="642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ученики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57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«А»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Полудницин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Даниил, Старицына Полина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8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«Б»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Кузнецова Софья,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Ешугаова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Дана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8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«В»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Карпова Полина,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Корельская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Настя, Лебедева  Соня,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Семков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Андрей, Скворцова Арина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8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«Г»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Абрамов Дмитрий, Несмеянова София,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Скачков Иван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3838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	</a:t>
            </a:r>
            <a:r>
              <a:rPr lang="ru-RU" sz="5400" b="1" i="1" dirty="0" smtClean="0"/>
              <a:t>	</a:t>
            </a:r>
            <a:r>
              <a:rPr lang="ru-RU" sz="4900" b="1" i="1" dirty="0" smtClean="0"/>
              <a:t>отличники 1 четверти </a:t>
            </a:r>
            <a:br>
              <a:rPr lang="ru-RU" sz="4900" b="1" i="1" dirty="0" smtClean="0"/>
            </a:br>
            <a:r>
              <a:rPr lang="ru-RU" sz="4900" b="1" i="1" dirty="0" smtClean="0"/>
              <a:t>                         2016-2017</a:t>
            </a:r>
            <a:endParaRPr lang="ru-RU" sz="4900" dirty="0"/>
          </a:p>
        </p:txBody>
      </p:sp>
    </p:spTree>
    <p:extLst>
      <p:ext uri="{BB962C8B-B14F-4D97-AF65-F5344CB8AC3E}">
        <p14:creationId xmlns="" xmlns:p14="http://schemas.microsoft.com/office/powerpoint/2010/main" val="27422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контрольного чтения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208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857256"/>
                <a:gridCol w="714380"/>
                <a:gridCol w="785818"/>
                <a:gridCol w="714380"/>
                <a:gridCol w="700078"/>
                <a:gridCol w="1028700"/>
                <a:gridCol w="1028700"/>
              </a:tblGrid>
              <a:tr h="1350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усп.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кач-во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46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5А Ляшева Н.Р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Плешкова И.А.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46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5Б </a:t>
                      </a:r>
                      <a:r>
                        <a:rPr lang="ru-RU" sz="2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Заборская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Н.С.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Плешкова И.А.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контрольного чтения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35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1071570"/>
                <a:gridCol w="714380"/>
                <a:gridCol w="642942"/>
                <a:gridCol w="642942"/>
                <a:gridCol w="557202"/>
                <a:gridCol w="1028700"/>
                <a:gridCol w="1028700"/>
              </a:tblGrid>
              <a:tr h="1219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усп.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кач-во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15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5В Леванович Е.О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Кузнецова С.В.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81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5Г Леванович Е.О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Ляшева Н.Р.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контрольного диктанта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(с грамматическим заданием)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634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500198"/>
                <a:gridCol w="928694"/>
                <a:gridCol w="928694"/>
                <a:gridCol w="857256"/>
                <a:gridCol w="714380"/>
                <a:gridCol w="642926"/>
                <a:gridCol w="914400"/>
                <a:gridCol w="914400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усп-ть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кач-во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Балина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Н.А.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26/26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3/11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13/5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6/8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4/2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Балина Н.А.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27/20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2/4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8/5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7/8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3/3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Головко О.С.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28/27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5/15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13/10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9/1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Баракова К. 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27/25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6/9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17/12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1/4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1/0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Итоги контрольной работы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 математике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634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500198"/>
                <a:gridCol w="928694"/>
                <a:gridCol w="928694"/>
                <a:gridCol w="857256"/>
                <a:gridCol w="714380"/>
                <a:gridCol w="642926"/>
                <a:gridCol w="914400"/>
                <a:gridCol w="914400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усп-ть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кач-во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Пестова Е.А.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26/23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78,3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Чурсанова С.А.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27/22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86,4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59,1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Чурсанова С.А.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28/27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Пестова Е.А.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27/24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91,6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70,8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3739389"/>
              </p:ext>
            </p:extLst>
          </p:nvPr>
        </p:nvGraphicFramePr>
        <p:xfrm>
          <a:off x="179512" y="699157"/>
          <a:ext cx="8568952" cy="5712609"/>
        </p:xfrm>
        <a:graphic>
          <a:graphicData uri="http://schemas.openxmlformats.org/drawingml/2006/table">
            <a:tbl>
              <a:tblPr firstRow="1" firstCol="1" bandRow="1"/>
              <a:tblGrid>
                <a:gridCol w="963464"/>
                <a:gridCol w="1214446"/>
                <a:gridCol w="1143008"/>
                <a:gridCol w="857256"/>
                <a:gridCol w="4390778"/>
              </a:tblGrid>
              <a:tr h="3584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год 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75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76,9/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73,1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6/6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64,0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чел.: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Булатова Алена,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Кудинов Алексей, Логинов Владислав,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Майорова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Маргарита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16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84,6/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73,1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чел.: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Кляркина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Полина,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Москалев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Савелий,Пуляев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Савелий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92,6/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89,9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9/9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чел.: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Афанасьева Анастасия, Михалев Михаил,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Овчинникова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Мария, Опарина Ольга, Оськин Артем,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Ратенкова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Виктория,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Сарнавская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Елизавета,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Свепарская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Алена,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Хомутинников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Александр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688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 «Г»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65,4/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75,0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-/-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чел.: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Мешалкина  Дарья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4064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1860</TotalTime>
  <Words>752</Words>
  <Application>Microsoft Office PowerPoint</Application>
  <PresentationFormat>Экран (4:3)</PresentationFormat>
  <Paragraphs>436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Итоги I четверти</vt:lpstr>
      <vt:lpstr>Слайд 2</vt:lpstr>
      <vt:lpstr>Слайд 3</vt:lpstr>
      <vt:lpstr>  отличники 1 четверти                           2016-2017</vt:lpstr>
      <vt:lpstr>Итоги контрольного чтения</vt:lpstr>
      <vt:lpstr>Итоги контрольного чтения</vt:lpstr>
      <vt:lpstr>Итоги контрольного диктанта (с грамматическим заданием)</vt:lpstr>
      <vt:lpstr>Итоги контрольной работы по математике</vt:lpstr>
      <vt:lpstr>Слайд 9</vt:lpstr>
      <vt:lpstr>Слайд 10</vt:lpstr>
      <vt:lpstr>Слайд 11</vt:lpstr>
      <vt:lpstr>Слайд 12</vt:lpstr>
      <vt:lpstr>Успеваемость 5-9 классы – 99,0% 2-9 классы – 99,3%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I четверти</dc:title>
  <dc:creator>Елена</dc:creator>
  <cp:lastModifiedBy>Приемная</cp:lastModifiedBy>
  <cp:revision>299</cp:revision>
  <dcterms:created xsi:type="dcterms:W3CDTF">2011-11-07T16:44:06Z</dcterms:created>
  <dcterms:modified xsi:type="dcterms:W3CDTF">2016-11-12T09:35:53Z</dcterms:modified>
</cp:coreProperties>
</file>