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74" autoAdjust="0"/>
  </p:normalViewPr>
  <p:slideViewPr>
    <p:cSldViewPr>
      <p:cViewPr varScale="1">
        <p:scale>
          <a:sx n="104" d="100"/>
          <a:sy n="104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250"/>
            <a:ext cx="8964487" cy="665163"/>
          </a:xfrm>
          <a:noFill/>
        </p:spPr>
        <p:txBody>
          <a:bodyPr/>
          <a:lstStyle/>
          <a:p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>               </a:t>
            </a:r>
            <a:r>
              <a:rPr lang="ru-RU" sz="1200" dirty="0" smtClean="0"/>
              <a:t>               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бюджетное 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общеобразовательное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учреждение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 Архангельск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имназия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имени К.П. Гемп»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(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Гимназия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3)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endParaRPr lang="uk-UA" sz="3600" dirty="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95936" y="2420888"/>
            <a:ext cx="8568951" cy="1534616"/>
          </a:xfrm>
        </p:spPr>
        <p:txBody>
          <a:bodyPr/>
          <a:lstStyle/>
          <a:p>
            <a:r>
              <a:rPr lang="ru-RU" sz="3600" dirty="0" smtClean="0"/>
              <a:t>      </a:t>
            </a:r>
          </a:p>
          <a:p>
            <a:r>
              <a:rPr lang="ru-RU" sz="3600" dirty="0" smtClean="0">
                <a:solidFill>
                  <a:schemeClr val="accent5">
                    <a:lumMod val="10000"/>
                  </a:schemeClr>
                </a:solidFill>
                <a:latin typeface="Book Antiqua" pitchFamily="18" charset="0"/>
              </a:rPr>
              <a:t>  </a:t>
            </a:r>
          </a:p>
          <a:p>
            <a:r>
              <a:rPr lang="ru-RU" sz="3600" dirty="0">
                <a:solidFill>
                  <a:schemeClr val="accent5">
                    <a:lumMod val="10000"/>
                  </a:schemeClr>
                </a:solidFill>
                <a:latin typeface="Book Antiqua" pitchFamily="18" charset="0"/>
              </a:rPr>
              <a:t> </a:t>
            </a:r>
            <a:r>
              <a:rPr lang="ru-RU" sz="3600" dirty="0" smtClean="0">
                <a:solidFill>
                  <a:schemeClr val="accent5">
                    <a:lumMod val="10000"/>
                  </a:schemeClr>
                </a:solidFill>
                <a:latin typeface="Book Antiqua" pitchFamily="18" charset="0"/>
              </a:rPr>
              <a:t> </a:t>
            </a:r>
            <a:r>
              <a:rPr lang="ru-RU" sz="4800" dirty="0" smtClean="0">
                <a:solidFill>
                  <a:schemeClr val="accent5">
                    <a:lumMod val="10000"/>
                  </a:schemeClr>
                </a:solidFill>
                <a:latin typeface="Bookman Old Style" pitchFamily="18" charset="0"/>
              </a:rPr>
              <a:t>Должностная </a:t>
            </a:r>
          </a:p>
          <a:p>
            <a:r>
              <a:rPr lang="ru-RU" sz="4800" dirty="0" smtClean="0">
                <a:solidFill>
                  <a:schemeClr val="accent5">
                    <a:lumMod val="10000"/>
                  </a:schemeClr>
                </a:solidFill>
                <a:latin typeface="Bookman Old Style" pitchFamily="18" charset="0"/>
              </a:rPr>
              <a:t>   инструкция </a:t>
            </a:r>
          </a:p>
          <a:p>
            <a:r>
              <a:rPr lang="ru-RU" sz="4800" dirty="0" smtClean="0">
                <a:solidFill>
                  <a:schemeClr val="accent5">
                    <a:lumMod val="10000"/>
                  </a:schemeClr>
                </a:solidFill>
                <a:latin typeface="Bookman Old Style" pitchFamily="18" charset="0"/>
              </a:rPr>
              <a:t>     учителя</a:t>
            </a:r>
            <a:endParaRPr lang="ru-RU" sz="4800" dirty="0">
              <a:solidFill>
                <a:schemeClr val="accent5">
                  <a:lumMod val="10000"/>
                </a:schemeClr>
              </a:solidFill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endParaRPr lang="uk-UA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836712"/>
            <a:ext cx="6553200" cy="508000"/>
          </a:xfrm>
        </p:spPr>
        <p:txBody>
          <a:bodyPr/>
          <a:lstStyle/>
          <a:p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4. ПРАВА</a:t>
            </a:r>
            <a: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536504"/>
          </a:xfrm>
        </p:spPr>
        <p:txBody>
          <a:bodyPr/>
          <a:lstStyle/>
          <a:p>
            <a:pPr algn="just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имеет право: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4.1. выбирать:</a:t>
            </a:r>
          </a:p>
          <a:p>
            <a:pPr lvl="0"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использовать в своей работе методики обучения, методы и систему промежуточной аттестации, утвержденные Учреждением;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4.2. давать:</a:t>
            </a:r>
          </a:p>
          <a:p>
            <a:pPr lvl="0"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обязательные распоряжения обучающимся во время занятий;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4.3. привлекать:</a:t>
            </a:r>
          </a:p>
          <a:p>
            <a:pPr lvl="0"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дисциплинарной ответственности обучающихся за проступки, дезорганизующие учебно-воспитательный процесс;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4.4. принимать участие в:</a:t>
            </a:r>
          </a:p>
          <a:p>
            <a:pPr lvl="0"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разработке учебного плана и образовательной программы;</a:t>
            </a:r>
          </a:p>
          <a:p>
            <a:pPr lvl="0"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принятии решений Педагогического совета и любых других школьных коллегиальных органов управления;</a:t>
            </a:r>
          </a:p>
          <a:p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260648"/>
            <a:ext cx="6553200" cy="508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4. ПРАВА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80920" cy="3959225"/>
          </a:xfrm>
        </p:spPr>
        <p:txBody>
          <a:bodyPr/>
          <a:lstStyle/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4.5. вносить предложения:</a:t>
            </a:r>
          </a:p>
          <a:p>
            <a:pPr lvl="0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начале, прекращении или приостановлении конкретных методических, воспитательных или инновационных проектов;</a:t>
            </a:r>
          </a:p>
          <a:p>
            <a:pPr lvl="0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совершенствованию учебно-воспитательной и экспериментально-методической работы;</a:t>
            </a:r>
          </a:p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4.6. запрашивать: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руководства, получать и использовать информационные материалы и нормативно-правовые документы, необходимые для исполнения своих должностных обязанностей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4.7. требовать:</a:t>
            </a:r>
          </a:p>
          <a:p>
            <a:pPr lvl="0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обучающихся соблюдения Правил поведения, выполнения Устава школы;</a:t>
            </a:r>
          </a:p>
          <a:p>
            <a:pPr lvl="0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любых посторонних лиц покинуть закрепленное за ним помещение, если на посещение не было дано разрешение администрации;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4.8. повышать:</a:t>
            </a:r>
          </a:p>
          <a:p>
            <a:pPr lvl="0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свою квалификацию.</a:t>
            </a:r>
            <a:endParaRPr lang="ru-R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548680"/>
            <a:ext cx="6553200" cy="508000"/>
          </a:xfrm>
        </p:spPr>
        <p:txBody>
          <a:bodyPr/>
          <a:lstStyle/>
          <a:p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5. ОТВЕТСТВЕННОСТЬ</a:t>
            </a:r>
            <a: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3959225"/>
          </a:xfrm>
        </p:spPr>
        <p:txBody>
          <a:bodyPr/>
          <a:lstStyle/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ОТВЕТСТВЕННОСТЬ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5.1. За неисполнение или ненадлежащее исполнение без уважительных причин Устава и Правил внутреннего трудового распорядка Учреждения, законных распоряжений директора школы и иных локальных нормативных актов, должностных обязанностей, установленных настоящей Инструкцией, в том числе за не использование прав, предоставленных настоящей Инструкцией, повлекшее дезорганизацию образовательного процесса, учитель несет дисциплинарную ответственность в порядке, определенном трудовым законодательством. За грубое нарушение трудовых обязанностей в качестве дисциплинарного наказания может быть применено увольнение.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5.2. За применение, в том числе однократное, методов воспитания, связанных с физическим и (или) психическим насилием над личностью обучающегося, учитель может быть освобожден от занимаемой должности в соответствии с трудовым законодательством и Законом Российской Федерации «Об образовании».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5.3. За нарушение правил пожарной безопасности, охраны труда, санитарно-гигиенических правил организации учебно-воспитательного процесса учитель привлекается к административной ответственности в порядке и в случаях, предусмотренных административным законодательством.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5.4. За виновное причинение Учреждению или участникам образовательного процесса ущерба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том числе морального) в связи с исполнением (неисполнением) своих должностных обязанностей, а также прав, предоставленных настоящей Инструкцией, учитель несет материальную ответственность в порядке и в пределах, установленных трудовым и (или) гражданским законодательством.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10332640" cy="508000"/>
          </a:xfrm>
        </p:spPr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ВЗАИМООТНОШЕНИЯ. СВЯЗИ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ДОЛЖНОСТИ</a:t>
            </a:r>
            <a:r>
              <a:rPr lang="ru-RU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8784976" cy="3959225"/>
          </a:xfrm>
        </p:spPr>
        <p:txBody>
          <a:bodyPr/>
          <a:lstStyle/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6.1. работает в режиме выполнения объема учебной нагрузки в соответствии с расписанием учебных занятий, участия в обязательных плановых общешкольных мероприятиях и самопланирования обязательной деятельности, на которую не установлены нормы выработки.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6.2. самостоятельно планирует свою работу на каждый учебный год и каждый учебный период в соответствии с учебным планом Учреждения и утвержденной программой. План работы утверждается непосредственным руководителем не позднее пяти дней с начала планируемого периода;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6.3. представляет непосредственному руководителю письменный отчет о своей деятельности объемом не более двух машинописных страниц в течение 5 дней по окончании каждого учебного периода;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6.4. получает от директора школы и (или) его заместителей информацию нормативно-правового и организационно-методического характера, знакомится под расписку с соответствующими документами;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6.5. систематически обменивается информацией по вопросам, входящим в свою компетенцию с другими педагогами;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6.6. исполняет обязанности других учителей и заместителей директора в период их временного отсутствия (отпуск, болезнь и т.п.). Исполнение обязанностей осуществляется в соответствии с законодательством о труде и Уставом Учреждения на основании приказа директора;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6.7. передает своему непосредственному руководителю информацию, полученную на совещаниях и конференциях, непосредственно после ее получения.</a:t>
            </a:r>
          </a:p>
          <a:p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800" y="116632"/>
            <a:ext cx="5040982" cy="649288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                </a:t>
            </a:r>
            <a:b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>                 </a:t>
            </a:r>
            <a: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1</a:t>
            </a:r>
            <a:r>
              <a:rPr lang="ru-RU" sz="18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ОБЩИЕ  ПОЛОЖЕНИЯ</a:t>
            </a:r>
            <a:r>
              <a:rPr lang="ru-RU" sz="3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uk-UA" sz="3200" b="1" dirty="0">
              <a:latin typeface="Tahoma" charset="0"/>
            </a:endParaRP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980728"/>
            <a:ext cx="8352928" cy="660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1.1.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Настоящая должностная инструкция разработана на основе квалификационной характеристики учителя, утвержденной приказом Министерства здравоохранения и социального развития Российской Федерации от 26 августа 2010 № 761н в составе раздела «Квалификационные характеристики должностей работников образования»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Единого квалификационного справочника должностей руководителей, специалистов и служащих.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  Учитель назначается и освобождается от должности директором Учреждения. На период отпуска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временной нетрудоспособности учителя его обязанности могут быть возложены на другого учителя, воспитателя (ГПД), библиотекаря, педагога-организатора, лаборанта. Временное исполнение обязанностей в этих случаях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осуществляется на основании приказа директора Учреждения, изданного с соблюдением требований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законодательства о труде.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algn="just" eaLnBrk="0" hangingPunct="0">
              <a:spcBef>
                <a:spcPct val="0"/>
              </a:spcBef>
              <a:buNone/>
              <a:tabLst>
                <a:tab pos="630238" algn="l"/>
              </a:tabLst>
            </a:pP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Учитель 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должен иметь высшее профессиональное образование или среднее профессиональное образование по направлению подготовки «Образование и педагогика» или в области, соответствующей преподаваемому предмету, без предъявления требований к стажу работы либо высшее профессиональное образование или среднее профессиональное образование и дополнительное профессиональное образование по направлению деятельности в образовательном учреждении без предъявления требований к стажу работы</a:t>
            </a:r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0" hangingPunct="0">
              <a:spcBef>
                <a:spcPct val="0"/>
              </a:spcBef>
              <a:buNone/>
              <a:tabLst>
                <a:tab pos="630238" algn="l"/>
              </a:tabLst>
            </a:pPr>
            <a:endParaRPr lang="ru-RU" sz="1600" b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0" hangingPunct="0">
              <a:spcBef>
                <a:spcPct val="0"/>
              </a:spcBef>
              <a:buNone/>
              <a:tabLst>
                <a:tab pos="630238" algn="l"/>
              </a:tabLst>
            </a:pPr>
            <a:endParaRPr lang="ru-RU" sz="1600" b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0" hangingPunct="0">
              <a:spcBef>
                <a:spcPct val="0"/>
              </a:spcBef>
              <a:buNone/>
              <a:tabLst>
                <a:tab pos="630238" algn="l"/>
              </a:tabLst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0" hangingPunct="0">
              <a:spcBef>
                <a:spcPct val="0"/>
              </a:spcBef>
              <a:buNone/>
              <a:tabLst>
                <a:tab pos="630238" algn="l"/>
              </a:tabLst>
            </a:pPr>
            <a:endParaRPr lang="ru-RU" sz="1400" b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15888"/>
            <a:ext cx="6337250" cy="144760"/>
          </a:xfrm>
        </p:spPr>
        <p:txBody>
          <a:bodyPr/>
          <a:lstStyle/>
          <a:p>
            <a:pPr algn="ctr"/>
            <a: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         1. ОБЩИЕ  ПОЛОЖЕНИЯ</a:t>
            </a:r>
            <a:endParaRPr lang="ru-RU" sz="1800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2654" y="476672"/>
            <a:ext cx="7201346" cy="5543550"/>
          </a:xfrm>
        </p:spPr>
        <p:txBody>
          <a:bodyPr/>
          <a:lstStyle/>
          <a:p>
            <a:pPr marL="0" indent="0" algn="just" eaLnBrk="0" hangingPunct="0">
              <a:spcBef>
                <a:spcPct val="0"/>
              </a:spcBef>
              <a:buNone/>
              <a:tabLst>
                <a:tab pos="630238" algn="l"/>
              </a:tabLst>
            </a:pPr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1.4. Учитель подчиняется непосредственно заместителю директора, курирующему учебную работу.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1.5. Учителю непосредственно подчиняются:</a:t>
            </a:r>
          </a:p>
          <a:p>
            <a:pPr lvl="0"/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лаборант или техник, работающий в помещении, закрепленном за учителем.</a:t>
            </a:r>
          </a:p>
          <a:p>
            <a:pPr algn="just"/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1.6. Учитель должен знать:</a:t>
            </a:r>
          </a:p>
          <a:p>
            <a:pPr lvl="0" algn="just"/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Конституцию РФ; законы РФ, решения Правительства РФ и органов управления образованием всех уровней по вопросам образования; Конвенцию о правах ребенка;</a:t>
            </a:r>
          </a:p>
          <a:p>
            <a:pPr lvl="0" algn="just"/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основы общетеоретических дисциплин в объеме, необходимом для решения педагогических, научно-методических и организационно-управленческих задач, педагогику, психологию, возрастную физиологию, школьную гигиену;</a:t>
            </a:r>
          </a:p>
          <a:p>
            <a:pPr lvl="0" algn="just"/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методику преподавания предмета и воспитательной работы; программы и учебники;</a:t>
            </a:r>
          </a:p>
          <a:p>
            <a:pPr lvl="0" algn="just"/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оснащению и оборудованию учебных кабинетов и подсобных помещений;</a:t>
            </a:r>
          </a:p>
          <a:p>
            <a:pPr lvl="0" algn="just"/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 обучения и их дидактические возможности;</a:t>
            </a:r>
          </a:p>
          <a:p>
            <a:pPr lvl="0" algn="just"/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и перспективы развития образования и педагогической науки;</a:t>
            </a:r>
          </a:p>
          <a:p>
            <a:pPr lvl="0" algn="just"/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основы права, научной организации труда;</a:t>
            </a:r>
          </a:p>
          <a:p>
            <a:pPr lvl="0" algn="just"/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и нормы охраны труда, техники безопасности и противопожарной защиты. </a:t>
            </a:r>
          </a:p>
          <a:p>
            <a:pPr lvl="0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-99392"/>
            <a:ext cx="6553200" cy="508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/>
              <a:t> </a:t>
            </a:r>
            <a:r>
              <a:rPr lang="ru-RU" sz="2800" b="1" dirty="0" smtClean="0"/>
              <a:t>                     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             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               </a:t>
            </a:r>
            <a:br>
              <a:rPr lang="ru-RU" sz="2800" b="1" dirty="0" smtClean="0"/>
            </a:br>
            <a:r>
              <a:rPr lang="ru-RU" sz="2800" b="1" dirty="0"/>
              <a:t> </a:t>
            </a:r>
            <a:r>
              <a:rPr lang="ru-RU" sz="2800" b="1" dirty="0" smtClean="0"/>
              <a:t>          </a:t>
            </a: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ФУНКЦИИ</a:t>
            </a:r>
            <a:r>
              <a:rPr lang="ru-RU" sz="28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3959225"/>
          </a:xfrm>
        </p:spPr>
        <p:txBody>
          <a:bodyPr/>
          <a:lstStyle/>
          <a:p>
            <a:endParaRPr lang="ru-RU" sz="1600" b="1" dirty="0" smtClean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sz="1600" b="1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Основными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функциями, выполняемыми Учителем, являются:</a:t>
            </a:r>
          </a:p>
          <a:p>
            <a:pPr algn="just"/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2.1. организация учебно-воспитательного процесса на своих уроках и других мероприятиях с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учащимися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, руководство им и контроль за развитием этого процесса;</a:t>
            </a:r>
          </a:p>
          <a:p>
            <a:pPr algn="just"/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2.2. обеспечение социализации, формирования общей культуры личности, осознанному выбору и последующему освоению профессиональных программ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учащимися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algn="just"/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2.3. обеспечение соблюдения норм и правил техники безопасности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            в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учебном процессе на своих уроках и других видах деятельности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            с учащимися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92696"/>
            <a:ext cx="6553200" cy="508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b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</a:t>
            </a:r>
            <a: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ru-RU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964488" cy="3959225"/>
          </a:xfrm>
        </p:spPr>
        <p:txBody>
          <a:bodyPr/>
          <a:lstStyle/>
          <a:p>
            <a:pPr algn="just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Учитель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выполняет следующие должностные обязанности: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3.1. Осуществляет обучение и воспитание обучающихся с учетом их психолого-физиологических особенностей и специфики преподаваемых предметов, способствует формированию общей культуры личности, социализации, осознанного выбора и освоения образовательных программ, используя разнообразные формы, приемы, методы и средства обучения, в том числе по индивидуальным учебным планам, ускоренным курсам в рамках образовательных стандартов, современные образовательные технологии, включая информационные, а также цифровые образовательные ресурсы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3.2. Проводит учебные занятия, опираясь на достижения в области педагогической и психологической наук, возрастной психологии и школьной гигиены, а также современных информационных технологий и методик обучения в соответствии с расписанием в указанных помещениях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3.3. Планирует и осуществляет учебный процесс в соответствии с образовательной программой образовательного Учреждения, разрабатывает рабочую программу по предмету, курсу на основе примерных основных общеобразовательных программ и обеспечивает ее выполнение, организуя и поддерживая разнообразные виды деятельности обучающихся, ориентируясь на личность обучающегося, развитие его мотивации, познавательных интересов, способностей, организует самостоятельную деятельность обучающихся, в том числе исследовательскую, реализует проблемное обучение, осуществляет связь обучения по предмету (курсу, программе) с практикой, обсуждает с обучающимися актуальные события современности.</a:t>
            </a:r>
          </a:p>
          <a:p>
            <a:pPr algn="just"/>
            <a:endParaRPr lang="ru-RU" sz="16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7092280" cy="508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3. ДОЛЖНОСТНЫЕ ОБЯЗАННОСТИ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8784976" cy="3959225"/>
          </a:xfrm>
        </p:spPr>
        <p:txBody>
          <a:bodyPr/>
          <a:lstStyle/>
          <a:p>
            <a:pPr algn="just"/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3.4. В своей работе по предмету использует разнообразные приемы, методы и средства обучения. Реализует образовательные программы. Проводит </a:t>
            </a:r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учащимися 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установленное программой количество контрольных и практических работ, а также необходимые учебные экскурсии. Обеспечивает уровень подготовки, соответствующий требованиям Государственного образовательного стандарта, и несет ответственность за их реализацию не в полном объеме</a:t>
            </a:r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3.5. Оценивает эффективность и результаты обучения </a:t>
            </a:r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предметам (курсам, программам), учитывая освоение знаний, овладение умениями, развитие опыта творческой деятельности, познавательного интереса </a:t>
            </a:r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используя компьютерные технологии, в т.ч. текстовые редакторы и электронные таблицы в своей деятельности.</a:t>
            </a:r>
          </a:p>
          <a:p>
            <a:pPr algn="just"/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3.6. Соблюдает права и свободы обучающихся, поддерживает учебную дисциплину, режим посещения занятий, уважая человеческое достоинство, честь и репутацию обучающихся.</a:t>
            </a:r>
          </a:p>
          <a:p>
            <a:pPr algn="just"/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3.7. Осуществляет контрольно-оценочную деятельность в образовательном процессе с использованием современных способов оценивания в условиях информационно-коммуникационных технологий (ведение электронных форм документации, в том числе электронного журнала и дневников </a:t>
            </a:r>
            <a:r>
              <a:rPr lang="ru-RU" sz="16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учащихся).</a:t>
            </a:r>
          </a:p>
          <a:p>
            <a:pPr algn="just"/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3.8. Контролирует наличие у обучающихся тетрадей по учебным предметам, соблюдение установленного в школе порядка их оформления, ведения, соблюдение единого орфографического режима.</a:t>
            </a:r>
          </a:p>
          <a:p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3.9. Осуществляет проверку тетрадей в соответствие с Порядком проверки письменных работ учителями.</a:t>
            </a:r>
          </a:p>
          <a:p>
            <a:endParaRPr lang="ru-RU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4656" y="332656"/>
            <a:ext cx="7849344" cy="5080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3. ДОЛЖНОСТНЫЕ ОБЯЗАННОСТИ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784976" cy="3959225"/>
          </a:xfrm>
        </p:spPr>
        <p:txBody>
          <a:bodyPr/>
          <a:lstStyle/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3.10. Ведет в установленном порядке учебную документацию, осуществляет текущий контроль успеваемости и посещаемости обучающимися уроков, выставляет текущие оценки в классный журнал и дневники, своевременно сдает администрации необходимые отчетные данные.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3.11.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Работает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экзаменационной комиссии по итоговой аттестации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3.12. Предоставляет возможность администрации и(или) назначенным ей лицам присутствовать на своих уроках и любых мероприятиях, проводимых с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учащимися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при условии предварительного уведомления не позднее, чем накануне.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3.13. Заменяет уроки отсутствующих учителей по распоряжению администрации.</a:t>
            </a:r>
          </a:p>
          <a:p>
            <a:pPr algn="just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3.14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Соблюдает Устав учреждения, коллективный договор, Правила внутреннего трудового распорядка, требования данной инструкции, а также локальные акты учреждения, приказы и распоряжения администрации учреждения.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3.15. Осуществляет связь с родителями обучающихся (или их законными представителями).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3.16. Систематически повышает свою профессиональную квалификацию. Участвует в деятельности методических объединений и других формах методической работы.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3.17. Согласно годовому плану работы учреждения принимает участие в работе педагогических советов, производственных совещаний, совещаний при директоре, родительских собраний, а также предметных секций, проводимых вышестоящей организацией.</a:t>
            </a:r>
          </a:p>
          <a:p>
            <a:pPr algn="just">
              <a:buNone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6553200" cy="508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3. ДОЛЖНОСТНЫЕ ОБЯЗАННОСТИ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3959225"/>
          </a:xfrm>
        </p:spPr>
        <p:txBody>
          <a:bodyPr/>
          <a:lstStyle/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3.18. В соответствии с графиком дежурства по школе дежурит во время перемен между уроками. Как классный руководитель, периодически дежурит со своим классом по Учреждению. Приходит на дежурство за 20 минут до начала уроков и уходит через 20 минут после их окончания.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3.19. Проходит предварительный и периодический медицинский осмотр.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3.20. Соблюдает этические нормы поведения, является примером для обучающихся.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3.21. Обеспечивает включение обучающихся в различные формы </a:t>
            </a:r>
            <a:r>
              <a:rPr lang="ru-RU" sz="1600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деятельности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3.22. Обеспечивает сохранность оборудования, мебели и санитарного состояния закрепленного помещения, а также любого другого помещения, в котором учитель проводит какие-либо мероприятия с детьми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3.23. Обеспечивает своевременное информирование заместителя директора, курирующего учебную работу, и дежурного администратора о невозможности выхода на работу из-за болезни;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3.24. Учителю запрещается:</a:t>
            </a:r>
          </a:p>
          <a:p>
            <a:pPr lvl="0"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изменять по своему усмотрению расписание занятий;</a:t>
            </a:r>
          </a:p>
          <a:p>
            <a:pPr lvl="0"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отменять, удлинять или сокращать продолжительность уроков (занятий) и перемен между ними;</a:t>
            </a:r>
          </a:p>
          <a:p>
            <a:pPr lvl="0"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удалять обучающегося с урока;</a:t>
            </a:r>
          </a:p>
          <a:p>
            <a:pPr lvl="0"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курить в помещении школы.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692696"/>
            <a:ext cx="7993360" cy="508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3. ДОЛЖНОСТНЫЕ ОБЯЗАННОСТИ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3959225"/>
          </a:xfrm>
        </p:spPr>
        <p:txBody>
          <a:bodyPr/>
          <a:lstStyle/>
          <a:p>
            <a:pPr algn="just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3.25. При выполнении учителем обязанностей заведующего учебным кабинетом учитель:</a:t>
            </a:r>
          </a:p>
          <a:p>
            <a:pPr lvl="0" algn="just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 паспортизацию своего кабинета;</a:t>
            </a:r>
          </a:p>
          <a:p>
            <a:pPr lvl="0" algn="just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постоянно пополняет кабинет методическими пособиями, необходимыми для прохождения учебной программы, приборами, техническими средствами обучения;</a:t>
            </a:r>
          </a:p>
          <a:p>
            <a:pPr lvl="0" algn="just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организует с обучающимися работу по изготовлению наглядных пособий;</a:t>
            </a:r>
          </a:p>
          <a:p>
            <a:pPr lvl="0" algn="just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приказом директора «О проведении инвентаризации» списывает в установленном порядке имущество, пришедшее в негодность;</a:t>
            </a:r>
          </a:p>
          <a:p>
            <a:pPr lvl="0" algn="just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участвует в разработке инструкции по охране труда и технике безопасности;</a:t>
            </a:r>
          </a:p>
          <a:p>
            <a:pPr lvl="0" algn="just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принимает участие в смотре учебных кабинетов.</a:t>
            </a:r>
          </a:p>
          <a:p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rasivo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krasivo</Template>
  <TotalTime>213</TotalTime>
  <Words>1631</Words>
  <Application>Microsoft Office PowerPoint</Application>
  <PresentationFormat>Экран (4:3)</PresentationFormat>
  <Paragraphs>126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krasivo</vt:lpstr>
      <vt:lpstr>                                       муниципальное бюджетное  общеобразовательное учреждение МО                                  «Город Архангельск» «Гимназия № 3 имени К.П. Гемп»                                                                      (МБОУ Гимназия № 3)   </vt:lpstr>
      <vt:lpstr>                                      1. ОБЩИЕ  ПОЛОЖЕНИЯ </vt:lpstr>
      <vt:lpstr>          1. ОБЩИЕ  ПОЛОЖЕНИЯ</vt:lpstr>
      <vt:lpstr>                                                                   2. ФУНКЦИИ </vt:lpstr>
      <vt:lpstr>                     3. ДОЛЖНОСТНЫЕ ОБЯЗАННОСТИ   </vt:lpstr>
      <vt:lpstr>   3. ДОЛЖНОСТНЫЕ ОБЯЗАННОСТИ</vt:lpstr>
      <vt:lpstr>                 3. ДОЛЖНОСТНЫЕ ОБЯЗАННОСТИ</vt:lpstr>
      <vt:lpstr>3. ДОЛЖНОСТНЫЕ ОБЯЗАННОСТИ</vt:lpstr>
      <vt:lpstr>    3. ДОЛЖНОСТНЫЕ ОБЯЗАННОСТИ</vt:lpstr>
      <vt:lpstr>4. ПРАВА </vt:lpstr>
      <vt:lpstr>                  4. ПРАВА</vt:lpstr>
      <vt:lpstr>5. ОТВЕТСТВЕННОСТЬ </vt:lpstr>
      <vt:lpstr>6. ВЗАИМООТНОШЕНИЯ. СВЯЗИ ПО ДОЛЖНОСТИ </vt:lpstr>
    </vt:vector>
  </TitlesOfParts>
  <Company>МБОУ ОГ№3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 образовательное учреждение муниципального образования            «Город Архангельск» «Общеобразовательная гимназия № 3 имени К.П. Гемп»                                                                      (МБОУ ОГ № 3)</dc:title>
  <dc:creator>Приемная</dc:creator>
  <cp:lastModifiedBy>Приемная</cp:lastModifiedBy>
  <cp:revision>23</cp:revision>
  <dcterms:created xsi:type="dcterms:W3CDTF">2015-01-24T06:10:24Z</dcterms:created>
  <dcterms:modified xsi:type="dcterms:W3CDTF">2016-09-12T08:16:14Z</dcterms:modified>
</cp:coreProperties>
</file>