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9" r:id="rId4"/>
    <p:sldId id="259" r:id="rId5"/>
    <p:sldId id="258" r:id="rId6"/>
    <p:sldId id="270" r:id="rId7"/>
    <p:sldId id="260" r:id="rId8"/>
    <p:sldId id="261" r:id="rId9"/>
    <p:sldId id="262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4" autoAdjust="0"/>
  </p:normalViewPr>
  <p:slideViewPr>
    <p:cSldViewPr>
      <p:cViewPr>
        <p:scale>
          <a:sx n="73" d="100"/>
          <a:sy n="73" d="100"/>
        </p:scale>
        <p:origin x="-264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2392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8964487" cy="665163"/>
          </a:xfrm>
          <a:noFill/>
        </p:spPr>
        <p:txBody>
          <a:bodyPr/>
          <a:lstStyle/>
          <a:p>
            <a:pPr algn="ctr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>              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 общеобразовательное учреждение </a:t>
            </a:r>
            <a:b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«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Архангельск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«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Общеобразовательная гимназия №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имени К.П. Гемп»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3)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uk-UA" sz="360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2420888"/>
            <a:ext cx="10009111" cy="1534616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ru-RU" sz="2800" i="1" dirty="0" smtClean="0">
                <a:solidFill>
                  <a:schemeClr val="accent5">
                    <a:lumMod val="10000"/>
                  </a:schemeClr>
                </a:solidFill>
              </a:rPr>
              <a:t>Должностная </a:t>
            </a:r>
            <a:r>
              <a:rPr lang="ru-RU" sz="2800" i="1" dirty="0">
                <a:solidFill>
                  <a:schemeClr val="accent5">
                    <a:lumMod val="10000"/>
                  </a:schemeClr>
                </a:solidFill>
              </a:rPr>
              <a:t>инструкция </a:t>
            </a:r>
          </a:p>
          <a:p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учителя основной школы</a:t>
            </a:r>
            <a:endParaRPr lang="ru-RU" sz="2800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           внедряющего ФГОС</a:t>
            </a:r>
          </a:p>
          <a:p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основного </a:t>
            </a:r>
            <a:r>
              <a:rPr lang="ru-RU" sz="2800" i="1" dirty="0">
                <a:solidFill>
                  <a:schemeClr val="accent4">
                    <a:lumMod val="50000"/>
                  </a:schemeClr>
                </a:solidFill>
              </a:rPr>
              <a:t>общего образования</a:t>
            </a:r>
          </a:p>
          <a:p>
            <a:endParaRPr lang="ru-RU" sz="3600" i="1" dirty="0" smtClean="0"/>
          </a:p>
          <a:p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 </a:t>
            </a:r>
          </a:p>
          <a:p>
            <a:r>
              <a:rPr lang="ru-RU" sz="3600" dirty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latin typeface="Book Antiqua" pitchFamily="18" charset="0"/>
              </a:rPr>
              <a:t> </a:t>
            </a:r>
            <a:endParaRPr lang="uk-UA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836712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4. ПРАВА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36504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имеет право: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Выбирать и использовать в своей работе методики обучения, учебные пособия и материалы, учебники, методы и систему промежуточной аттестации (с пояснительной запиской), утвержденные школой;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Давать обязательные распоряжения ученикам во время занятий; 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4.3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Привлекать к дисциплинарной ответственности обучающихся за проступки, дезорганизующие учебно-воспитательный процесс;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4.4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Принимать участие в разработке программы развития школы, в разработке учебного плана и основной образовательной программы,  в принятии решений Педагогического совета и любых других школьных коллегиальных органов управления;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4.5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Вносить предложения о начале, прекращении или приостановлении конкретных методических, воспитательных или инновационных проектов, а также по совершенствованию учебно-воспитательной и экспериментально-методической работы;</a:t>
            </a:r>
          </a:p>
          <a:p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4. ПРАВА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3959225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4.6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Запрашивать у руководства, получать и использовать информационные материалы и нормативно-правовые документы, необходимые для исполнения своих должностных обязанностей;</a:t>
            </a: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4.7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Приглашать от имени школы  родителей (законных представителей) для информирования их об учебных успехах и проблемах их детей, нарушениях их детьми Правил поведения для учащихся, Устава школы;</a:t>
            </a: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4.8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Требовать от учащихся соблюдения Правил поведения для учащихся, выполнения Устава школы; требовать от любых посторонних лиц покинуть закрепленное за ним помещение, если на посещение не было дано разрешение администрации;</a:t>
            </a: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4.9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Повышать свою квалификацию.</a:t>
            </a: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4.10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Представлять материалы для публикации в педагогических и методических пособиях, сборниках для размещения в СМИ, Интернет.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476672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5. ОТВЕТСТВЕННОСТЬ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3959225"/>
          </a:xfrm>
        </p:spPr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установленном законодательством Российской Федерации порядке учитель основной школы несет ответственность за: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-реализацию не в полном объеме образовательных программ в соответствии с учебным планом и графиком учебного процесса;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-жизнь и здоровье обучающихся во время образовательного процесса;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-нарушение прав и свобод обучающихся;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-выполнение приказов «Об охране труда и соблюдении правил техники безопасности» и «Об обеспечении пожарной безопасности»;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-безопасное проведение образовательного процесса;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-принятие мер по оказанию доврачебной помощи пострадавшему, оперативное извещение руководства о несчастном случае;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-проведение инструктажа обучающихся по безопасности труда на учебных занятиях, воспитательных мероприятиях с обязательной регистрацией в классном журнале или Журнале инструктажа обучающихся по охране и безопасности труда;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-организацию изучения обучающимися правил по охране труда, дорожного движения, поведения в быту и т.п.;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-осуществление контроля за соблюдением правил (инструкций) по охране труда.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За неисполнение или ненадлежащее исполнение без уважительных причин Устава и Правил внутреннего трудового распорядка школы, законных распоряжений директора школы и иных локальных нормативных актов, должностных обязанностей, установленных настоящей Инструкцией, в том числе за не использование прав, предоставленных настоящей Инструкцией, повлекшее дезорганизацию образовательного процесса, учитель несет дисциплинарную ответственность в порядке, определенном трудовым законодательством. За грубое нарушение трудовых обязанностей в качестве дисциплинарного наказания может быть применено увольнение.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10332640" cy="508000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ВЗАИМООТНОШЕНИЯ. СВЯЗИ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ДОЛЖНОСТИ</a:t>
            </a:r>
            <a: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784976" cy="3959225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Учитель основной школы: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6.1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Работает в режиме выполнения объема учебной нагрузки в соответствии с расписанием учебных занятий, участия в обязательных плановых общешкольных мероприятиях и самопланирования обязательной деятельности, на которую не установлены нормы выработки.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6.2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В период каникул, не совпадающих с отпуском, привлекается администрацией школы к педагогической, методической или организационной работе в пределах времени, не превышающего учебной нагрузки до начала каникул. График работы учителя в каникулы утверждается приказом директора школы.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6.3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Получает от директора школы и заместителя директора школы по учебно-воспитательной работе информацию нормативно-правового и организационно-методического характера, знакомится под расписку с соответствующими документами.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6.4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. Систематически обменивается информацией по вопросам, входящим в его компетенцию, с администрацией и педагогическими работниками школы.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116632"/>
            <a:ext cx="5040982" cy="64928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</a:t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                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1</a:t>
            </a:r>
            <a:r>
              <a:rPr lang="ru-RU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ОБЩИЕ  ПОЛОЖЕНИЯ</a:t>
            </a:r>
            <a: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uk-UA" sz="3200" b="1" dirty="0">
              <a:latin typeface="Tahoma" charset="0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3566051"/>
            <a:ext cx="8352928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424936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1.1. Настоящая должностная инструкция разработана на основе квалификационной характеристики учителя, утвержденной приказом Министерства здравоохранения и социального развития Российской Федерации от 26 августа 2010 № 761н в составе раздела «Квалификационные характеристики должностей работников образования» Единого квалификационного справочника должностей руководителей, специалистов и служащих.</a:t>
            </a:r>
          </a:p>
          <a:p>
            <a:pPr algn="just"/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1.2. Учитель назначается и освобождается от должности приказом директора школы. На период отпуска и временной нетрудоспособности учителя его обязанности могут быть возложены на другого учителя. Временное исполнение обязанностей в этих случаях осуществляется на основании приказа директора школы, изданного с соблюдением требований законодательства о труде.</a:t>
            </a:r>
          </a:p>
          <a:p>
            <a:pPr algn="just"/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1.3. Учитель основной школы должен иметь высшее профессиональное образование или среднее профессиональное образование в области, соответствующей преподаваемому предмету, без предъявления требований к стажу работы, курсовую подготовку по реализации ФГОС.</a:t>
            </a:r>
          </a:p>
          <a:p>
            <a:pPr algn="just"/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1.4. Учитель подчиняется непосредственно администрации школы</a:t>
            </a:r>
            <a:r>
              <a:rPr lang="ru-RU" sz="13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300" b="1" i="1" dirty="0" smtClean="0">
              <a:solidFill>
                <a:srgbClr val="002060"/>
              </a:solidFill>
            </a:endParaRPr>
          </a:p>
          <a:p>
            <a:r>
              <a:rPr lang="ru-RU" sz="1300" b="1" dirty="0" smtClean="0">
                <a:solidFill>
                  <a:srgbClr val="002060"/>
                </a:solidFill>
              </a:rPr>
              <a:t>1.5  Учитель </a:t>
            </a:r>
            <a:r>
              <a:rPr lang="ru-RU" sz="1300" b="1" dirty="0">
                <a:solidFill>
                  <a:srgbClr val="002060"/>
                </a:solidFill>
              </a:rPr>
              <a:t>основной школы должен знать: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 приоритетные направления развития образовательной системы Российской Федерации;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-законы и иные нормативные правовые акты, регламентирующие образовательную деятельность;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-Конвенцию о правах ребенка;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-основы общетеоретических дисциплин в объеме, необходимом для решения педагогических, научно-методических и организационно-управленческих задач на ступени основного общего образования;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-педагогику, психологию, возрастную физиологию;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-школьную гигиену;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-методику преподавания предметов;</a:t>
            </a:r>
          </a:p>
          <a:p>
            <a:r>
              <a:rPr lang="ru-RU" sz="1300" b="1" dirty="0">
                <a:solidFill>
                  <a:srgbClr val="002060"/>
                </a:solidFill>
              </a:rPr>
              <a:t>-программы и учебники по преподаваемым предметам, отвечающие требованиям федерального государственного образовательного стандарта основного общего образования (далее по тексту ФГОС);</a:t>
            </a:r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140968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-</a:t>
            </a:r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116632"/>
            <a:ext cx="5040982" cy="64928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</a:t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                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1</a:t>
            </a:r>
            <a:r>
              <a:rPr lang="ru-RU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ОБЩИЕ  ПОЛОЖЕНИЯ</a:t>
            </a:r>
            <a: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uk-UA" sz="3200" b="1" dirty="0">
              <a:latin typeface="Tahoma" charset="0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3566051"/>
            <a:ext cx="8352928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600" b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None/>
              <a:tabLst>
                <a:tab pos="630238" algn="l"/>
              </a:tabLst>
            </a:pPr>
            <a:endParaRPr lang="ru-RU" sz="1400" b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i="1" dirty="0" smtClean="0"/>
          </a:p>
          <a:p>
            <a:endParaRPr lang="ru-RU" sz="11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140968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-</a:t>
            </a:r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63613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2060"/>
                </a:solidFill>
              </a:rPr>
              <a:t>-</a:t>
            </a:r>
            <a:r>
              <a:rPr lang="ru-RU" sz="1300" b="1" dirty="0">
                <a:solidFill>
                  <a:srgbClr val="002060"/>
                </a:solidFill>
              </a:rPr>
              <a:t>требования ФГОС и рекомендации по их реализации в общеобразовательном учреждении;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 методику воспитательной работы;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-требования к оснащению и оборудованию учебных кабинетов и подсобных помещений к ним;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-средства обучения и их дидактические возможности;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-основы научной организации труда;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-нормативные документы по вопросам обучения и воспитания детей и молодежи;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-теорию и методы управления образовательными системами;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-современные педагогические технологии продуктивного, дифференцированного обучения, реализации </a:t>
            </a:r>
            <a:r>
              <a:rPr lang="ru-RU" sz="1300" b="1" dirty="0" err="1">
                <a:solidFill>
                  <a:srgbClr val="002060"/>
                </a:solidFill>
              </a:rPr>
              <a:t>компетентностного</a:t>
            </a:r>
            <a:r>
              <a:rPr lang="ru-RU" sz="1300" b="1" dirty="0">
                <a:solidFill>
                  <a:srgbClr val="002060"/>
                </a:solidFill>
              </a:rPr>
              <a:t> подхода, развивающего обучения;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-методы убеждения, аргументации своей позиции, установления контактов с обучающимися разного возраста, их родителями (законными представителями), коллегами по работе;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-технологии диагностики причин конфликтных ситуаций, их профилактики и разрешения;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-основы экологии, экономики, социологии;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-трудовое законодательство;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-основы работы с текстовыми редакторами, электронными таблицами, электронной почтой и браузерами, мультимедийным оборудованием;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-правила внутреннего трудового распорядка образовательного учреждения;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-правила по охране труда и пожарной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65980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99392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/>
              <a:t> </a:t>
            </a:r>
            <a:r>
              <a:rPr lang="ru-RU" sz="2800" b="1" dirty="0" smtClean="0"/>
              <a:t>                 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     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           </a:t>
            </a:r>
            <a:br>
              <a:rPr lang="ru-RU" sz="2800" b="1" dirty="0" smtClean="0"/>
            </a:br>
            <a:r>
              <a:rPr lang="ru-RU" sz="2800" b="1" dirty="0"/>
              <a:t> </a:t>
            </a:r>
            <a:r>
              <a:rPr lang="ru-RU" sz="2800" b="1" dirty="0" smtClean="0"/>
              <a:t> 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ФУНКЦИИ</a:t>
            </a:r>
            <a:r>
              <a:rPr lang="ru-RU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3959225"/>
          </a:xfrm>
        </p:spPr>
        <p:txBody>
          <a:bodyPr/>
          <a:lstStyle/>
          <a:p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Основными направлениями деятельности учителя являются: </a:t>
            </a:r>
          </a:p>
          <a:p>
            <a:pPr algn="just"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2.1. обучение и воспитание обучающихся с учетом специфики преподаваемых предметов и возраста обучающихся;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2.2. обеспечение уровня подготовки обучающихся, соответствующего требованиям новых ФГОС;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2.3. содействие социализации обучающихся, формированию у них общей культуры;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2.4. обеспечение режима соблюдения норм и правил техники безопасности в учебном процессе.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-99392"/>
            <a:ext cx="7201346" cy="5543550"/>
          </a:xfrm>
        </p:spPr>
        <p:txBody>
          <a:bodyPr/>
          <a:lstStyle/>
          <a:p>
            <a:pPr lvl="0">
              <a:buNone/>
            </a:pPr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</a:rPr>
              <a:t>3. Общие составляющие компетентности</a:t>
            </a:r>
          </a:p>
          <a:p>
            <a:pPr marL="0" indent="0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algn="just"/>
            <a:r>
              <a:rPr lang="ru-RU" sz="1300" b="1" dirty="0" smtClean="0">
                <a:solidFill>
                  <a:srgbClr val="002060"/>
                </a:solidFill>
              </a:rPr>
              <a:t>Учитель должен обладать следующими компетентностями:</a:t>
            </a:r>
          </a:p>
          <a:p>
            <a:pPr algn="just"/>
            <a:r>
              <a:rPr lang="ru-RU" sz="1300" b="1" dirty="0" smtClean="0">
                <a:solidFill>
                  <a:srgbClr val="002060"/>
                </a:solidFill>
              </a:rPr>
              <a:t>3.1.</a:t>
            </a:r>
            <a:r>
              <a:rPr lang="ru-RU" sz="1300" b="1" i="1" dirty="0" smtClean="0">
                <a:solidFill>
                  <a:srgbClr val="002060"/>
                </a:solidFill>
              </a:rPr>
              <a:t>Профессиональная компетентность</a:t>
            </a:r>
            <a:r>
              <a:rPr lang="ru-RU" sz="1300" b="1" dirty="0" smtClean="0">
                <a:solidFill>
                  <a:srgbClr val="002060"/>
                </a:solidFill>
              </a:rPr>
              <a:t> - качество действий работника (учителя), обеспечивающих эффективное решение профессионально-педагогических проблем и типичных профессиональных задач, возникающих в реальных ситуациях педагогической деятельности, с использованием жизненного опыта, имеющейся квалификации, общепризнанных ценностей; владение современными образовательными технологиями, технологиями педагогической диагностики (опросов, индивидуальных и групповых интервью), психолого-педагогической коррекции, снятия стрессов и т.п., методическими приемами, педагогическими средствами и их постоянное совершенствование; использование методических идей, новой литературы и иных источников информации в области компетенции и методик преподавания для построения современных занятий с обучающимися, осуществление оценочно-ценностной рефлексии.</a:t>
            </a:r>
          </a:p>
          <a:p>
            <a:pPr algn="just"/>
            <a:r>
              <a:rPr lang="ru-RU" sz="1300" b="1" dirty="0">
                <a:solidFill>
                  <a:srgbClr val="002060"/>
                </a:solidFill>
              </a:rPr>
              <a:t>3.2. Информационная компетентность - качество действий работника (учителя), обеспечивающих эффективный поиск, структурирование информации, ее адаптацию к особенностям педагогического процесса и дидактическим требованиям, формулировку учебной проблемы различными информационно-коммуникативными способами, квалифицированную работу с различными информационными ресурсами, профессиональными инструментами, готовыми программно-методическими комплексами, позволяющими проектировать решение педагогических проблем и практических задач, использование автоматизированных рабочих мест учителя в образовательном процессе лицея; регулярная самостоятельная познавательная деятельность, готовность к ведению дистанционной образовательной деятельности, использование компьютерных и мультимедийных технологий, цифровых образовательных ресурсов в образовательном процессе, ведение школьной документации на электронных носителях.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-99392"/>
            <a:ext cx="7201346" cy="5543550"/>
          </a:xfrm>
        </p:spPr>
        <p:txBody>
          <a:bodyPr/>
          <a:lstStyle/>
          <a:p>
            <a:pPr lvl="0">
              <a:buNone/>
            </a:pPr>
            <a:endParaRPr lang="ru-RU" sz="1400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b="1" u="sng" dirty="0" smtClean="0">
                <a:solidFill>
                  <a:schemeClr val="accent6">
                    <a:lumMod val="50000"/>
                  </a:schemeClr>
                </a:solidFill>
              </a:rPr>
              <a:t>3. Общие составляющие компетентности</a:t>
            </a:r>
          </a:p>
          <a:p>
            <a:pPr marL="0" indent="0">
              <a:buNone/>
            </a:pPr>
            <a:endParaRPr lang="ru-RU" sz="1400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3.3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Коммуникативная компетентность - качество действий работника (учителя), обеспечивающих эффективное конструирование прямой и обратной связи с другим человеком; установление контакта с обучающимися разного возраста, родителями (лицами, их замещающими), коллегами по работе; умение вырабатывать стратегию, тактику и технику взаимодействий с людьми, организовывать их совместную деятельность для достижения определенных социально значимых целей; умение убеждать, аргументировать свою позицию; владение ораторским искусством, грамотностью устной и письменной речи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3.4. Правовая компетентность - качество действий работник (учителя), обеспечивающих эффективное использование в профессиональной деятельности законодательных и иных нормативных правовых документов органов власти для решения соответствующих профессиональных задач.</a:t>
            </a:r>
          </a:p>
          <a:p>
            <a:pPr marL="0" indent="0">
              <a:buNone/>
            </a:pPr>
            <a:endParaRPr lang="ru-RU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904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92696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3959225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Учитель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следующие должностные обязанности: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 Осуществляет обучение и воспитание обучающихся с учетом их психолого-физиологических особенностей и специфики преподаваемых предметов, способствует формированию общей культуры личности, социализации, осознанного выбора и освоения образовательных программ, используя разнообразные формы, приемы, методы и средства обучения, в том числе по индивидуальным учебным планам, ускоренным курсам в рамках образовательных стандартов, современные образовательные технологии, включая информационные, а также цифровые образовательные ресурсы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3.2. Обоснованно выбирает программы и учебно-методическое обеспечение, включая цифровые образовательные ресурсы.</a:t>
            </a:r>
          </a:p>
          <a:p>
            <a:pPr algn="just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Проводит учебные занятия, опираясь на достижения в области педагогической и психологической наук, возрастной психологии и школьной гигиены, а также современных информационных технологий и методик обучения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3.4. Планирует и осуществляет учебный процесс в соответствии с основной образовательной программой образовательного учреждения, разрабатывает рабочую программу по предмету, курсу на основе примерных основных общеобразовательных программ и обеспечивает ее выполнение, организуя и поддерживая разнообразные виды деятельности обучающихся, ориентируясь на личность обучающегося, развитие его мотивации, познавательных интересов, способностей, организует самостоятельную деятельность обучающихся, в том числе исследовательскую, реализует проблемное обучение, осуществляет связь обучения по предмету (курсу, программе) с практикой, обсуждает с обучающимися актуальные события современности.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09228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784976" cy="3959225"/>
          </a:xfrm>
        </p:spPr>
        <p:txBody>
          <a:bodyPr/>
          <a:lstStyle/>
          <a:p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3.5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Обеспечивает достижение и подтверждение обучающимися уровня основного общего образования. Обеспечивает уровень подготовки обучающихся, соответствующий требованиям ФГОС.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3.6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Оценивает эффективность и результаты обучения обучающихся по предметам (курсам, программам), учитывая освоение знаний, овладение умениями, развитие опыта творческой деятельности, познавательного интереса обучающихся, используя компьютерные технологии, в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текстовые редакторы и электронные таблицы в своей деятельности.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3.7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Соблюдает права и свободы обучающихся, поддерживает учебную дисциплину, режим посещения занятий, уважая человеческое достоинство, честь и репутацию обучающихся.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3.8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Осуществляет контрольно-оценочную деятельность в образовательном процессе с использованием современных способов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обучающихся).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3.9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Составляет тематические планы работы по учебным предметам и внеучебной деятельности на учебный год и рабочий план на каждый урок и занятие.</a:t>
            </a: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3.10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Контролирует наличие у обучающихся тетрадей по учебным предметам, соблюдение установленного в школе порядка их оформления, ведения, соблюдение единого орфографического режима.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4656" y="332656"/>
            <a:ext cx="7849344" cy="508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 ДОЛЖНОСТНЫЕ ОБЯЗАННОСТИ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84976" cy="3959225"/>
          </a:xfrm>
        </p:spPr>
        <p:txBody>
          <a:bodyPr/>
          <a:lstStyle/>
          <a:p>
            <a:pPr algn="just">
              <a:buNone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5617" y="1556792"/>
            <a:ext cx="79928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3.11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Соблюдает порядок проверки рабочих тетрадей обучающихся.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3.12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Своевременно в соответствии с графиком проводит установленное программой и учебным планом количество контрольных работ, а также необходимые учебные экскурсии и занятия. Проставляет в классный журнал все оценки за контрольные работы за то число месяца, когда они проводились.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3.13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Хранит тетради контрольных работ обучающихся в течение учебного года.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3.14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Обеспечивает включение обучающихся в различные формы внеучебной деятельности.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3.15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Работает в тесном контакте с другими учителями, родителями (законными представителями).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3.16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Вносит предложения по совершенствованию образовательного процесса в школе.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3.17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Участвует в деятельности Педагогического и иных советов школы, а также в деятельности методических объединений и других формах методической работы.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3.18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Обеспечивает охрану жизни и здоровья обучающихся во время образовательного процесса.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3.19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Осуществляет связь с родителями (законными представителями).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3.20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Выполняет правила по охране труда и пожарной безопасности.</a:t>
            </a: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3.21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. Работает в экзаменационной комиссии по итоговой аттестации обучающихся.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180</TotalTime>
  <Words>1976</Words>
  <Application>Microsoft Office PowerPoint</Application>
  <PresentationFormat>Экран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krasivo</vt:lpstr>
      <vt:lpstr>                       муниципальное бюджетное  общеобразовательное учреждение  муниципального образования                «Город Архангельск» «Общеобразовательная гимназия № 3 имени К.П. Гемп»    (МБОУ Гимназия № 3)   </vt:lpstr>
      <vt:lpstr>                                      1. ОБЩИЕ  ПОЛОЖЕНИЯ </vt:lpstr>
      <vt:lpstr>                                      1. ОБЩИЕ  ПОЛОЖЕНИЯ </vt:lpstr>
      <vt:lpstr>                                                                   2. ФУНКЦИИ </vt:lpstr>
      <vt:lpstr>Слайд 5</vt:lpstr>
      <vt:lpstr>Слайд 6</vt:lpstr>
      <vt:lpstr>                     3. ДОЛЖНОСТНЫЕ ОБЯЗАННОСТИ   </vt:lpstr>
      <vt:lpstr>   3. ДОЛЖНОСТНЫЕ ОБЯЗАННОСТИ</vt:lpstr>
      <vt:lpstr>                 3. ДОЛЖНОСТНЫЕ ОБЯЗАННОСТИ</vt:lpstr>
      <vt:lpstr>4. ПРАВА </vt:lpstr>
      <vt:lpstr>                  4. ПРАВА</vt:lpstr>
      <vt:lpstr>5. ОТВЕТСТВЕННОСТЬ </vt:lpstr>
      <vt:lpstr>6. ВЗАИМООТНОШЕНИЯ. СВЯЗИ ПО ДОЛЖНОСТИ </vt:lpstr>
    </vt:vector>
  </TitlesOfParts>
  <Company>МБОУ ОГ№3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образовательное учреждение муниципального образования            «Город Архангельск» «Общеобразовательная гимназия № 3 имени К.П. Гемп»                                                                      (МБОУ ОГ № 3)</dc:title>
  <dc:creator>Приемная</dc:creator>
  <cp:lastModifiedBy>Приемная</cp:lastModifiedBy>
  <cp:revision>21</cp:revision>
  <dcterms:created xsi:type="dcterms:W3CDTF">2015-01-24T06:10:24Z</dcterms:created>
  <dcterms:modified xsi:type="dcterms:W3CDTF">2015-09-21T05:42:43Z</dcterms:modified>
</cp:coreProperties>
</file>