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921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09D870-7345-4931-9D20-77FEC0B6AED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3429000"/>
            <a:ext cx="5940425" cy="13684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32400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41005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557338"/>
            <a:ext cx="1909762" cy="48942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557338"/>
            <a:ext cx="5581650" cy="48942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133600"/>
            <a:ext cx="37449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133600"/>
            <a:ext cx="37465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1557338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133600"/>
            <a:ext cx="7643812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3717032"/>
            <a:ext cx="5256212" cy="838200"/>
          </a:xfrm>
          <a:noFill/>
        </p:spPr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>Должностная </a:t>
            </a:r>
            <a:r>
              <a:rPr lang="ru-RU" sz="2400" dirty="0"/>
              <a:t>инструкция</a:t>
            </a:r>
            <a:br>
              <a:rPr lang="ru-RU" sz="2400" dirty="0"/>
            </a:br>
            <a:r>
              <a:rPr lang="ru-RU" sz="2400" dirty="0"/>
              <a:t>учителя начальных классов</a:t>
            </a:r>
            <a:r>
              <a:rPr lang="ru-RU" sz="3600" dirty="0"/>
              <a:t/>
            </a:r>
            <a:br>
              <a:rPr lang="ru-RU" sz="3600" dirty="0"/>
            </a:br>
            <a:endParaRPr lang="uk-UA" sz="3600" dirty="0">
              <a:latin typeface="Tahoma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1520" y="980728"/>
            <a:ext cx="8640959" cy="1440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муниципальное бюджетное  общеобразовательное учреждение </a:t>
            </a:r>
            <a:b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муниципального образования</a:t>
            </a:r>
            <a:b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«Город Архангельск» «Общеобразовательная гимназия № 3 имени К.П. </a:t>
            </a:r>
            <a:r>
              <a:rPr kumimoji="0" lang="ru-R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Гемп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»</a:t>
            </a:r>
            <a:b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(МБОУ Гимназия № 3)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uk-UA" sz="36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1844824"/>
            <a:ext cx="6553200" cy="508000"/>
          </a:xfrm>
        </p:spPr>
        <p:txBody>
          <a:bodyPr/>
          <a:lstStyle/>
          <a:p>
            <a:r>
              <a:rPr lang="ru-RU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4. ПРАВА</a:t>
            </a:r>
            <a:r>
              <a:rPr lang="ru-RU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708920"/>
            <a:ext cx="7859836" cy="4318000"/>
          </a:xfrm>
        </p:spPr>
        <p:txBody>
          <a:bodyPr/>
          <a:lstStyle/>
          <a:p>
            <a:pPr algn="just" hangingPunct="0"/>
            <a:r>
              <a:rPr lang="ru-RU" sz="18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4.1. Учитель начальных классов имеет права, предусмотренные Трудовым кодексом Российской Федерации, Законом Российской Федерации «Об образовании», Типовым положением                           об общеобразовательном Учреждении, Уставом школы, коллективным договором, Правилами внутреннего трудового распорядка.</a:t>
            </a:r>
          </a:p>
          <a:p>
            <a:pPr algn="just" hangingPunct="0"/>
            <a:r>
              <a:rPr lang="ru-RU" sz="18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4.2. Учитель начальных классов имеет право на принятие решений, обязательных для выполнения учащимися.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0800" y="1484784"/>
            <a:ext cx="6553200" cy="508000"/>
          </a:xfrm>
        </p:spPr>
        <p:txBody>
          <a:bodyPr/>
          <a:lstStyle/>
          <a:p>
            <a:r>
              <a:rPr lang="ru-RU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5. ОТВЕТСТВЕННОСТЬ</a:t>
            </a:r>
            <a:r>
              <a:rPr lang="ru-RU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622" cy="4318000"/>
          </a:xfrm>
        </p:spPr>
        <p:txBody>
          <a:bodyPr/>
          <a:lstStyle/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5.1. В установленном законодательством Российской Федерации порядке учитель начальных классов несет ответственность за: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 реализацию не в полном объеме образовательных программ в соответствии с учебным планом и графиком учебного процесса;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 жизнь и здоровье учащихся во время образовательного процесса;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 нарушение прав и свобод обучающихся;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 выполнение приказов «Об охране труда и соблюдении правил техники безопасности»  </a:t>
            </a:r>
            <a:r>
              <a:rPr lang="ru-RU" sz="16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и </a:t>
            </a:r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«Об обеспечении пожарной безопасности»;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 безопасное проведение образовательного процесса;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 принятие мер по оказанию доврачебной помощи пострадавшему, оперативное извещение руководства о несчастном случае;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 проведение инструктажа обучающихся по безопасности труда на учебных занятиях, воспитательных мероприятиях с обязательной регистрацией в классном журнале или Журнале инструктажа обучающихся по охране и безопасности труда;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 организацию изучения учащимися правил по охране труда, дорожного движения, поведения в быту и т.п</a:t>
            </a:r>
            <a:r>
              <a:rPr lang="ru-RU" sz="16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.;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 осуществление контроля за соблюдением правил (инструкций) по охране труда.</a:t>
            </a:r>
          </a:p>
          <a:p>
            <a:pPr hangingPunct="0"/>
            <a:endParaRPr lang="ru-RU" sz="1600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hangingPunct="0"/>
            <a:endParaRPr lang="ru-RU" sz="16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40000"/>
            <a:ext cx="8208590" cy="4318000"/>
          </a:xfrm>
        </p:spPr>
        <p:txBody>
          <a:bodyPr/>
          <a:lstStyle/>
          <a:p>
            <a:pPr algn="just" hangingPunct="0"/>
            <a:r>
              <a:rPr lang="ru-RU" sz="18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5.2. В случае нарушения Устава Учреждения, условий коллективного договора, Правил внутреннего трудового распорядка, настоящей должностной инструкции, приказов директора учитель начальных классов подвергается дисциплинарным взысканиям в соответствии со статьей 192 Трудового кодекса Российской Федерации.</a:t>
            </a:r>
          </a:p>
          <a:p>
            <a:pPr algn="just" hangingPunct="0"/>
            <a:r>
              <a:rPr lang="ru-RU" sz="18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5.3. За применение методов воспитания, связанных с физическим и (или) психическим насилием над личностью учащегося, учитель начальных классов может быть уволен по п. 2 части первой ст. 336 Трудового кодекса Российской Федерации.</a:t>
            </a:r>
          </a:p>
          <a:p>
            <a:pPr hangingPunct="0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419872" y="1700808"/>
            <a:ext cx="6553200" cy="508000"/>
          </a:xfrm>
        </p:spPr>
        <p:txBody>
          <a:bodyPr/>
          <a:lstStyle/>
          <a:p>
            <a:r>
              <a:rPr lang="ru-RU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5. ОТВЕТСТВЕННОСТЬ</a:t>
            </a:r>
            <a:r>
              <a:rPr lang="ru-RU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412776"/>
            <a:ext cx="6553200" cy="508000"/>
          </a:xfrm>
        </p:spPr>
        <p:txBody>
          <a:bodyPr/>
          <a:lstStyle/>
          <a:p>
            <a:r>
              <a:rPr lang="ru-RU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6. СВЯЗИ ПО ДОЛЖНОСТИ</a:t>
            </a:r>
            <a:r>
              <a:rPr lang="ru-RU" sz="2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075860" cy="4318000"/>
          </a:xfrm>
        </p:spPr>
        <p:txBody>
          <a:bodyPr/>
          <a:lstStyle/>
          <a:p>
            <a:pPr algn="just"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Учитель начальных классов:</a:t>
            </a:r>
          </a:p>
          <a:p>
            <a:pPr algn="just"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6.1. Работает в режиме выполнения объема учебной нагрузки в соответствии с расписанием учебных занятий, участия в обязательных плановых общегимназическим мероприятиях и самопланирования обязательной деятельности, на которую не установлены нормы выработки.</a:t>
            </a:r>
          </a:p>
          <a:p>
            <a:pPr algn="just"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6.2. В период каникул, несовпадающих с отпуском, привлекается администрацией гимназии к педагогической, методической или организационной работе в пределах времени, не превышающего учебной нагрузки до начала каникул. График работы учителя в каникулы утверждается приказом директора гимназии.</a:t>
            </a:r>
          </a:p>
          <a:p>
            <a:pPr algn="just"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6.3. Получает от директора гимназии и заместителя директора гимназии по учебно-воспитательной работе информацию нормативно-правового и организационно-методического характера, знакомится под расписку с соответствующими документами.</a:t>
            </a:r>
          </a:p>
          <a:p>
            <a:pPr algn="just"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6.4. Систематически обменивается информацией по вопросам, входящим в его компетенцию, </a:t>
            </a:r>
            <a:r>
              <a:rPr lang="ru-RU" sz="16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с </a:t>
            </a:r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администрацией и педагогическими работниками гимназии.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8424936" cy="4319588"/>
          </a:xfrm>
        </p:spPr>
        <p:txBody>
          <a:bodyPr/>
          <a:lstStyle/>
          <a:p>
            <a:pPr marL="179388" indent="-179388" algn="just">
              <a:lnSpc>
                <a:spcPct val="80000"/>
              </a:lnSpc>
              <a:buNone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1.1. Настоящая должностная инструкция разработана на основе квалификационной характеристики учителя, утвержденной приказом Министерства здравоохранения и социального развития Российской Федерации от 26 августа 2010 № 761н в составе раздела «Квалификационные характеристики должностей работников образования» Единого квалификационного справочника должностей руководителей, специалистов и служащих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79388" indent="-179388" algn="just">
              <a:lnSpc>
                <a:spcPct val="80000"/>
              </a:lnSpc>
              <a:buNone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1.2. Учитель начальных классов назначается на должность и освобождается от должности приказом директора гимназии. В этих случаях временное исполнение обязанностей осуществляется на основании приказа директора ОУ, изданного с соблюдением требований законодательства о труде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179388" indent="-179388" algn="just">
              <a:lnSpc>
                <a:spcPct val="80000"/>
              </a:lnSpc>
              <a:buNone/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1.3. Учитель начальных классов должен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иметь высшее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профессиональное образование или среднее профессиональное </a:t>
            </a:r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образование по направлению подготовки «Образование и педагогика» </a:t>
            </a:r>
            <a:r>
              <a:rPr lang="ru-RU" sz="16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или в </a:t>
            </a:r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области, соответствующей преподаваемому предмету, без предъявления требований к стажу работы либо высшее профессиональное образование или среднее профессиональное образование </a:t>
            </a:r>
            <a:r>
              <a:rPr lang="ru-RU" sz="16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и </a:t>
            </a:r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дополнительное профессиональное образование по направлению </a:t>
            </a:r>
            <a:r>
              <a:rPr lang="ru-RU" sz="16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деятельности в </a:t>
            </a:r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образовательном учреждении без предъявления требований к стажу работы</a:t>
            </a:r>
            <a:r>
              <a:rPr lang="ru-RU" sz="16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Лицо, не имеющее специальной подготовки или стажа работы, но обладающее достаточным практическим опытом и компетентностью, выполняющее качественно и в полном объеме возложенные на него должностные обязанности, по рекомендации аттестационной комиссии, в порядке исключения, может быть назначено на должность учителя начальных классов так же, как и лицо, имеющее специальную подготовку и стаж работы.</a:t>
            </a:r>
          </a:p>
          <a:p>
            <a:pPr marL="179388" indent="-179388" algn="just">
              <a:lnSpc>
                <a:spcPct val="80000"/>
              </a:lnSpc>
              <a:buNone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just">
              <a:lnSpc>
                <a:spcPct val="80000"/>
              </a:lnSpc>
              <a:buNone/>
            </a:pPr>
            <a:endParaRPr lang="ru-RU" sz="1800" dirty="0">
              <a:solidFill>
                <a:schemeClr val="accent4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80000"/>
              </a:lnSpc>
              <a:buNone/>
            </a:pPr>
            <a:endParaRPr lang="uk-UA" sz="2000" dirty="0">
              <a:solidFill>
                <a:schemeClr val="bg2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499992" y="764704"/>
            <a:ext cx="4248274" cy="649287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ru-RU" sz="1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                 </a:t>
            </a:r>
            <a:br>
              <a:rPr lang="ru-RU" sz="1800" b="1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>
                <a:solidFill>
                  <a:srgbClr val="0070C0"/>
                </a:solidFill>
              </a:rPr>
              <a:t>          </a:t>
            </a:r>
            <a:r>
              <a:rPr lang="ru-RU" sz="1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1</a:t>
            </a:r>
            <a:r>
              <a:rPr lang="ru-RU" sz="18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1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ОБЩИЕ  ПОЛОЖЕНИЯ</a:t>
            </a:r>
            <a:r>
              <a:rPr lang="ru-RU" sz="3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endParaRPr lang="uk-UA" sz="3200" b="1" dirty="0">
              <a:latin typeface="Tahom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476672"/>
            <a:ext cx="6553200" cy="508000"/>
          </a:xfrm>
        </p:spPr>
        <p:txBody>
          <a:bodyPr/>
          <a:lstStyle/>
          <a:p>
            <a:r>
              <a:rPr lang="ru-RU" sz="1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1. ОБЩИЕ  ПОЛОЖЕНИЯ</a:t>
            </a: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352928" cy="4318000"/>
          </a:xfrm>
        </p:spPr>
        <p:txBody>
          <a:bodyPr/>
          <a:lstStyle/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1.4. Учитель начальных классов должен знать: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 приоритетные направления развития образовательной системы Российской Федерации;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-законы и иные нормативные правовые акты, регламентирующие образовательную деятельность;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-Конвенцию о правах ребенка;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-основы общетеоретических дисциплин в объеме, необходимом для решения педагогических, научно-методических и организационно-управленческих задач на ступени начального общего образования;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-педагогику, психологию, возрастную физиологию;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-школьную гигиену;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-методику преподавания предметов;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-программы и учебники по преподаваемым предметам, отвечающие требованиям федерального государственного образовательного стандарта начального общего образования (далее по тексту ФГОС);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-требования ФГОС и рекомендации по их реализации в общеобразовательном учреждении;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 методику воспитательной работы;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-требования к оснащению и оборудованию учебных кабинетов и подсобных помещений к ним;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-средства обучения и их дидактические возможности;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980728"/>
            <a:ext cx="6553200" cy="508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1. ОБЩИЕ  ПОЛОЖЕНИЯ</a:t>
            </a:r>
            <a:r>
              <a:rPr lang="ru-RU" sz="1800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800" dirty="0" smtClean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075860" cy="4318000"/>
          </a:xfrm>
        </p:spPr>
        <p:txBody>
          <a:bodyPr/>
          <a:lstStyle/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-основы научной организации труда;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-нормативные документы по вопросам обучения и воспитания детей и молодежи;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-теорию и методы управления образовательными системами;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-современные педагогические технологии продуктивного, дифференцированного обучения, реализации </a:t>
            </a:r>
            <a:r>
              <a:rPr lang="ru-RU" sz="1600" dirty="0" err="1">
                <a:solidFill>
                  <a:schemeClr val="bg2"/>
                </a:solidFill>
                <a:latin typeface="+mn-lt"/>
                <a:ea typeface="+mn-ea"/>
                <a:cs typeface="+mn-cs"/>
              </a:rPr>
              <a:t>компетентностного</a:t>
            </a:r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подхода, развивающего обучения;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-методы убеждения, аргументации своей позиции, установления контактов с учащимися разного возраста, их родителями (законными представителями), коллегами по работе;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-технологии диагностики причин конфликтных ситуаций, их профилактики и разрешения;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-основы экологии, экономики, социологии;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-трудовое законодательство;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-основы работы с текстовыми редакторами, электронными таблицами, электронной почтой и браузерами, </a:t>
            </a:r>
            <a:r>
              <a:rPr lang="ru-RU" sz="1600" dirty="0" err="1">
                <a:solidFill>
                  <a:schemeClr val="bg2"/>
                </a:solidFill>
                <a:latin typeface="+mn-lt"/>
                <a:ea typeface="+mn-ea"/>
                <a:cs typeface="+mn-cs"/>
              </a:rPr>
              <a:t>мультимедийным</a:t>
            </a:r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оборудованием;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-правила внутреннего трудового распорядка образовательного учреждения;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-правила по охране труда и пожарной безопасности.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980728"/>
            <a:ext cx="6553200" cy="508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ФУНКЦИИ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132856"/>
            <a:ext cx="8280920" cy="4318000"/>
          </a:xfrm>
        </p:spPr>
        <p:txBody>
          <a:bodyPr/>
          <a:lstStyle/>
          <a:p>
            <a:pPr hangingPunct="0"/>
            <a:r>
              <a:rPr lang="ru-RU" sz="20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Основными направлениями деятельности учителя начальных классов являются:</a:t>
            </a:r>
          </a:p>
          <a:p>
            <a:pPr hangingPunct="0"/>
            <a:r>
              <a:rPr lang="ru-RU" sz="20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2.1. обучение и воспитание учащихся с учетом специфики преподаваемых предметов и возраста учащихся;</a:t>
            </a:r>
          </a:p>
          <a:p>
            <a:pPr hangingPunct="0"/>
            <a:r>
              <a:rPr lang="ru-RU" sz="20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2.2. обеспечение уровня подготовки учащихся, соответствующего требованиям новых ФГОС;</a:t>
            </a:r>
          </a:p>
          <a:p>
            <a:pPr hangingPunct="0"/>
            <a:r>
              <a:rPr lang="ru-RU" sz="20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2.3. содействие социализации учащихся, формированию у них общей культуры;</a:t>
            </a:r>
          </a:p>
          <a:p>
            <a:pPr hangingPunct="0"/>
            <a:r>
              <a:rPr lang="ru-RU" sz="20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2.4. обеспечение режима соблюдения норм и правил техники безопасности в учебном процессе.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0800" y="1196752"/>
            <a:ext cx="6553200" cy="508000"/>
          </a:xfrm>
        </p:spPr>
        <p:txBody>
          <a:bodyPr/>
          <a:lstStyle/>
          <a:p>
            <a:r>
              <a:rPr lang="ru-RU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3. ДОЛЖНОСТНЫЕ ОБЯЗАННОСТИ</a:t>
            </a:r>
            <a:r>
              <a:rPr lang="ru-RU" sz="2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352928" cy="4534024"/>
          </a:xfrm>
        </p:spPr>
        <p:txBody>
          <a:bodyPr/>
          <a:lstStyle/>
          <a:p>
            <a:pPr algn="just" hangingPunct="0"/>
            <a:r>
              <a:rPr lang="ru-RU" sz="18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Учитель начальных классов выполняет следующие должностные обязанности:</a:t>
            </a:r>
          </a:p>
          <a:p>
            <a:pPr algn="just" hangingPunct="0"/>
            <a:r>
              <a:rPr lang="ru-RU" sz="18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3.1. Осуществляет обучение и воспитание учащихся с учетом их психолого-физиологических особенностей и специфики преподаваемых предметов, способствует формированию общей культуры личности, социализации, осознанного выбора и освоения образовательных программ, используя разнообразные формы, приемы, методы и средства обучения, в том числе по индивидуальным учебным планам, ускоренным курсам в рамках ФГОС, современные образовательные технологии, включая информационные, а также цифровые образовательные ресурсы.</a:t>
            </a:r>
          </a:p>
          <a:p>
            <a:pPr algn="just" hangingPunct="0"/>
            <a:r>
              <a:rPr lang="ru-RU" sz="18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3.2. Обоснованно выбирает программы и учебно-методическое обеспечение, включая цифровые образовательные ресурсы.</a:t>
            </a:r>
          </a:p>
          <a:p>
            <a:pPr algn="just" hangingPunct="0"/>
            <a:r>
              <a:rPr lang="ru-RU" sz="18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3.3. Проводит учебные занятия, опираясь на достижения в области педагогической и психологической наук, возрастной психологии и школьной гигиены, а также современных информационных технологий и методик обучения.</a:t>
            </a:r>
          </a:p>
          <a:p>
            <a:endParaRPr lang="ru-RU" sz="1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0800" y="1412776"/>
            <a:ext cx="6553200" cy="5080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3. ДОЛЖНОСТНЫЕ ОБЯЗАННОСТИ</a:t>
            </a:r>
            <a:r>
              <a:rPr lang="ru-RU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88840"/>
            <a:ext cx="8640638" cy="4318000"/>
          </a:xfrm>
        </p:spPr>
        <p:txBody>
          <a:bodyPr/>
          <a:lstStyle/>
          <a:p>
            <a:pPr algn="just"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3.4. Планирует и осуществляет учебный процесс в соответствии с образовательной программой образовательного учреждения, разрабатывает рабочую программу по предмету, курсу на основе примерных основных общеобразовательных программ и обеспечивает ее выполнение, организуя    и поддерживая разнообразные виды деятельности учащихся, ориентируясь на личность обучающегося, развитие его мотивации, познавательных интересов, способностей, организует самостоятельную деятельность учащихся, в том числе исследовательскую, реализует проблемное обучение, осуществляет связь обучения по предмету (курсу, программе) с практикой, обсуждает с учащимися актуальные события современности.</a:t>
            </a:r>
          </a:p>
          <a:p>
            <a:pPr algn="just"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3.5. Обеспечивает достижение и подтверждение учащимися уровня начального общего образования. Обеспечивает уровень подготовки учащихся, соответствующий требованиям ФГОС.</a:t>
            </a:r>
          </a:p>
          <a:p>
            <a:pPr algn="just"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3.6. Оценивает эффективность и результаты обучения учащихся по предметам (курсам, программам), учитывая освоение знаний, овладение умениями, развитие опыта творческой деятельности, познавательного интереса учащихся, используя компьютерные </a:t>
            </a:r>
            <a:r>
              <a:rPr lang="ru-RU" sz="16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технологии, в </a:t>
            </a:r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т.ч. текстовые редакторы и электронные таблицы в своей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764704"/>
            <a:ext cx="6553200" cy="5080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3. ДОЛЖНОСТНЫЕ ОБЯЗАННОСТИ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496622" cy="4318000"/>
          </a:xfrm>
        </p:spPr>
        <p:txBody>
          <a:bodyPr/>
          <a:lstStyle/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3.7. Соблюдает права и свободы учащихся, поддерживает учебную дисциплину, режим посещения занятий, уважая человеческое достоинство, честь и репутацию учащихся.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3.8. Осуществляет контрольно-оценочную деятельность в образовательном процессе </a:t>
            </a:r>
            <a:r>
              <a:rPr lang="ru-RU" sz="16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с использованием современных способов оценивания в условиях информационно-коммуникационных технологий (ведение электронных форм документации, в том числе электронного журнала и дневников учащихся).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3.9. Составляет тематические планы работы по учебным предметам и </a:t>
            </a:r>
            <a:r>
              <a:rPr lang="ru-RU" sz="1600" dirty="0" err="1">
                <a:solidFill>
                  <a:schemeClr val="bg2"/>
                </a:solidFill>
                <a:latin typeface="+mn-lt"/>
                <a:ea typeface="+mn-ea"/>
                <a:cs typeface="+mn-cs"/>
              </a:rPr>
              <a:t>внеучебной</a:t>
            </a:r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деятельности  </a:t>
            </a:r>
            <a:r>
              <a:rPr lang="ru-RU" sz="16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на </a:t>
            </a:r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учебную четверть и рабочий план на каждый урок и занятие.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3.10. Контролирует наличие у учащихся тетрадей по учебным предметам, соблюдение установленного в школе порядка их оформления, ведения, соблюдение единого орфографического режима.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3.11. Соблюдает следующий порядок проверки рабочих тетрадей учащихся: в 1–4-х классах ежедневно проверяются все классные и домашние работы учащихся.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3.12. Своевременно в соответствии с графиком проводит установленное программой и учебным планом количество контрольных работ, а также необходимые учебные экскурсии и занятия.</a:t>
            </a:r>
          </a:p>
          <a:p>
            <a:pPr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3.13. Проверяет контрольные диктанты и контрольные работы по математике в 1–4-х классах </a:t>
            </a:r>
            <a:r>
              <a:rPr lang="ru-RU" sz="16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к следующему уроку.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908720"/>
            <a:ext cx="6553200" cy="5080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3. ДОЛЖНОСТНЫЕ ОБЯЗАННОСТИ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606" cy="4318000"/>
          </a:xfrm>
        </p:spPr>
        <p:txBody>
          <a:bodyPr/>
          <a:lstStyle/>
          <a:p>
            <a:pPr algn="just" hangingPunct="0"/>
            <a:r>
              <a:rPr lang="ru-RU" sz="16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3.14. Проставляет в классный журнал все оценки за контрольные работы за то число месяца, когда они проводились.</a:t>
            </a:r>
          </a:p>
          <a:p>
            <a:pPr algn="just" hangingPunct="0"/>
            <a:r>
              <a:rPr lang="ru-RU" sz="16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3.15. Проводит работу над ошибками после проверки контрольных работ.</a:t>
            </a:r>
          </a:p>
          <a:p>
            <a:pPr algn="just" hangingPunct="0"/>
            <a:r>
              <a:rPr lang="ru-RU" sz="16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3.16. Хранит тетради контрольных работ обучающихся в течение учебного года.</a:t>
            </a:r>
          </a:p>
          <a:p>
            <a:pPr algn="just"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3.17. Организует совместно с библиотекарем ОУ и родителями (законными представителями) внеклассное чтение учащихся.</a:t>
            </a:r>
          </a:p>
          <a:p>
            <a:pPr algn="just"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3.18. Обеспечивает включение учащихся в различные формы </a:t>
            </a:r>
            <a:r>
              <a:rPr lang="ru-RU" sz="1600" dirty="0" err="1">
                <a:solidFill>
                  <a:schemeClr val="bg2"/>
                </a:solidFill>
                <a:latin typeface="+mn-lt"/>
                <a:ea typeface="+mn-ea"/>
                <a:cs typeface="+mn-cs"/>
              </a:rPr>
              <a:t>внеучебной</a:t>
            </a:r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деятельности.</a:t>
            </a:r>
          </a:p>
          <a:p>
            <a:pPr algn="just"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3.19. Работает в тесном контакте с другими учителями, родителями (законными представителями).</a:t>
            </a:r>
          </a:p>
          <a:p>
            <a:pPr algn="just"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3.20. Вносит предложения по совершенствованию образовательного процесса в ОУ.</a:t>
            </a:r>
          </a:p>
          <a:p>
            <a:pPr algn="just"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3.21. Участвует в деятельности Педагогического и иных советов ОУ, а также                                 в деятельности методических объединений и других формах методической работы.</a:t>
            </a:r>
          </a:p>
          <a:p>
            <a:pPr algn="just"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3.22. Обеспечивает охрану жизни и здоровья учащихся во время образовательного процесса.</a:t>
            </a:r>
          </a:p>
          <a:p>
            <a:pPr algn="just"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3.23. Осуществляет связь с родителями (законными представителями).</a:t>
            </a:r>
          </a:p>
          <a:p>
            <a:pPr algn="just" hangingPunct="0"/>
            <a:r>
              <a:rPr lang="ru-RU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3.24. Выполняет правила по охране труда и пожарной безопасности.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5">
  <a:themeElements>
    <a:clrScheme name="template 1">
      <a:dk1>
        <a:srgbClr val="4D4D4D"/>
      </a:dk1>
      <a:lt1>
        <a:srgbClr val="FFFFFF"/>
      </a:lt1>
      <a:dk2>
        <a:srgbClr val="4D4D4D"/>
      </a:dk2>
      <a:lt2>
        <a:srgbClr val="000000"/>
      </a:lt2>
      <a:accent1>
        <a:srgbClr val="0066CC"/>
      </a:accent1>
      <a:accent2>
        <a:srgbClr val="3399FF"/>
      </a:accent2>
      <a:accent3>
        <a:srgbClr val="FFFFFF"/>
      </a:accent3>
      <a:accent4>
        <a:srgbClr val="404040"/>
      </a:accent4>
      <a:accent5>
        <a:srgbClr val="AAB8E2"/>
      </a:accent5>
      <a:accent6>
        <a:srgbClr val="2D8AE7"/>
      </a:accent6>
      <a:hlink>
        <a:srgbClr val="33CCFF"/>
      </a:hlink>
      <a:folHlink>
        <a:srgbClr val="CCECFF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AB8E2"/>
        </a:accent5>
        <a:accent6>
          <a:srgbClr val="2D8AE7"/>
        </a:accent6>
        <a:hlink>
          <a:srgbClr val="33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33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DB8E2"/>
        </a:accent5>
        <a:accent6>
          <a:srgbClr val="2D8AE7"/>
        </a:accent6>
        <a:hlink>
          <a:srgbClr val="339933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33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DB8E2"/>
        </a:accent5>
        <a:accent6>
          <a:srgbClr val="2D8AE7"/>
        </a:accent6>
        <a:hlink>
          <a:srgbClr val="FF6600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003399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2D8AE7"/>
        </a:accent6>
        <a:hlink>
          <a:srgbClr val="FF6600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55</Template>
  <TotalTime>128</TotalTime>
  <Words>1587</Words>
  <Application>Microsoft Office PowerPoint</Application>
  <PresentationFormat>Экран (4:3)</PresentationFormat>
  <Paragraphs>93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Tahoma</vt:lpstr>
      <vt:lpstr>Verdana</vt:lpstr>
      <vt:lpstr>굴림</vt:lpstr>
      <vt:lpstr>55</vt:lpstr>
      <vt:lpstr> Должностная инструкция учителя начальных классов </vt:lpstr>
      <vt:lpstr>                               1. ОБЩИЕ  ПОЛОЖЕНИЯ </vt:lpstr>
      <vt:lpstr>1. ОБЩИЕ  ПОЛОЖЕНИЯ</vt:lpstr>
      <vt:lpstr> 1. ОБЩИЕ  ПОЛОЖЕНИЯ </vt:lpstr>
      <vt:lpstr>2. ФУНКЦИИ</vt:lpstr>
      <vt:lpstr>3. ДОЛЖНОСТНЫЕ ОБЯЗАННОСТИ </vt:lpstr>
      <vt:lpstr>3. ДОЛЖНОСТНЫЕ ОБЯЗАННОСТИ </vt:lpstr>
      <vt:lpstr>3. ДОЛЖНОСТНЫЕ ОБЯЗАННОСТИ</vt:lpstr>
      <vt:lpstr>3. ДОЛЖНОСТНЫЕ ОБЯЗАННОСТИ</vt:lpstr>
      <vt:lpstr>4. ПРАВА </vt:lpstr>
      <vt:lpstr>5. ОТВЕТСТВЕННОСТЬ </vt:lpstr>
      <vt:lpstr>5. ОТВЕТСТВЕННОСТЬ </vt:lpstr>
      <vt:lpstr>6. СВЯЗИ ПО ДОЛЖНОСТИ </vt:lpstr>
    </vt:vector>
  </TitlesOfParts>
  <Company>МБОУ ОГ№3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Должностная инструкция учителя начальных классов</dc:title>
  <dc:creator>Приемная</dc:creator>
  <cp:lastModifiedBy>Приемная</cp:lastModifiedBy>
  <cp:revision>13</cp:revision>
  <dcterms:created xsi:type="dcterms:W3CDTF">2016-12-27T08:17:24Z</dcterms:created>
  <dcterms:modified xsi:type="dcterms:W3CDTF">2016-12-27T10:25:58Z</dcterms:modified>
</cp:coreProperties>
</file>