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7"/>
  </p:handoutMasterIdLst>
  <p:sldIdLst>
    <p:sldId id="256" r:id="rId2"/>
    <p:sldId id="257" r:id="rId3"/>
    <p:sldId id="258" r:id="rId4"/>
    <p:sldId id="259" r:id="rId5"/>
    <p:sldId id="260" r:id="rId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468313" y="3671888"/>
            <a:ext cx="6048375" cy="1109662"/>
          </a:xfrm>
        </p:spPr>
        <p:txBody>
          <a:bodyPr/>
          <a:lstStyle>
            <a:lvl1pPr>
              <a:defRPr sz="3200" b="1">
                <a:solidFill>
                  <a:schemeClr val="bg1"/>
                </a:solidFill>
              </a:defRPr>
            </a:lvl1pPr>
          </a:lstStyle>
          <a:p>
            <a:r>
              <a:rPr lang="ru-RU" smtClean="0"/>
              <a:t>Образец заголовка</a:t>
            </a:r>
            <a:endParaRPr lang="ru-RU"/>
          </a:p>
        </p:txBody>
      </p:sp>
      <p:sp>
        <p:nvSpPr>
          <p:cNvPr id="5123" name="Rectangle 3"/>
          <p:cNvSpPr>
            <a:spLocks noGrp="1" noChangeArrowheads="1"/>
          </p:cNvSpPr>
          <p:nvPr>
            <p:ph type="subTitle" idx="1"/>
          </p:nvPr>
        </p:nvSpPr>
        <p:spPr>
          <a:xfrm>
            <a:off x="468313" y="4532313"/>
            <a:ext cx="6048375" cy="696912"/>
          </a:xfrm>
        </p:spPr>
        <p:txBody>
          <a:bodyPr/>
          <a:lstStyle>
            <a:lvl1pPr marL="0" indent="0">
              <a:buFontTx/>
              <a:buNone/>
              <a:defRPr sz="2400" b="1">
                <a:solidFill>
                  <a:schemeClr val="bg1"/>
                </a:solidFill>
              </a:defRPr>
            </a:lvl1pPr>
          </a:lstStyle>
          <a:p>
            <a:r>
              <a:rPr lang="ru-RU" smtClean="0"/>
              <a:t>Образец подзаголовка</a:t>
            </a:r>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910388" y="1984375"/>
            <a:ext cx="1909762" cy="44672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176338" y="1984375"/>
            <a:ext cx="5581650" cy="44672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176338" y="2492375"/>
            <a:ext cx="3744912" cy="3959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073650" y="2492375"/>
            <a:ext cx="3746500" cy="3959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87450" y="1984375"/>
            <a:ext cx="6553200" cy="508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1176338" y="2492375"/>
            <a:ext cx="7643812" cy="3959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600">
          <a:solidFill>
            <a:schemeClr val="bg2"/>
          </a:solidFill>
          <a:latin typeface="+mj-lt"/>
          <a:ea typeface="+mj-ea"/>
          <a:cs typeface="+mj-cs"/>
        </a:defRPr>
      </a:lvl1pPr>
      <a:lvl2pPr algn="l" rtl="0" eaLnBrk="1" fontAlgn="base" hangingPunct="1">
        <a:spcBef>
          <a:spcPct val="0"/>
        </a:spcBef>
        <a:spcAft>
          <a:spcPct val="0"/>
        </a:spcAft>
        <a:defRPr sz="3600">
          <a:solidFill>
            <a:schemeClr val="bg2"/>
          </a:solidFill>
          <a:latin typeface="Arial" charset="0"/>
        </a:defRPr>
      </a:lvl2pPr>
      <a:lvl3pPr algn="l" rtl="0" eaLnBrk="1" fontAlgn="base" hangingPunct="1">
        <a:spcBef>
          <a:spcPct val="0"/>
        </a:spcBef>
        <a:spcAft>
          <a:spcPct val="0"/>
        </a:spcAft>
        <a:defRPr sz="3600">
          <a:solidFill>
            <a:schemeClr val="bg2"/>
          </a:solidFill>
          <a:latin typeface="Arial" charset="0"/>
        </a:defRPr>
      </a:lvl3pPr>
      <a:lvl4pPr algn="l" rtl="0" eaLnBrk="1" fontAlgn="base" hangingPunct="1">
        <a:spcBef>
          <a:spcPct val="0"/>
        </a:spcBef>
        <a:spcAft>
          <a:spcPct val="0"/>
        </a:spcAft>
        <a:defRPr sz="3600">
          <a:solidFill>
            <a:schemeClr val="bg2"/>
          </a:solidFill>
          <a:latin typeface="Arial" charset="0"/>
        </a:defRPr>
      </a:lvl4pPr>
      <a:lvl5pPr algn="l" rtl="0" eaLnBrk="1" fontAlgn="base" hangingPunct="1">
        <a:spcBef>
          <a:spcPct val="0"/>
        </a:spcBef>
        <a:spcAft>
          <a:spcPct val="0"/>
        </a:spcAft>
        <a:defRPr sz="3600">
          <a:solidFill>
            <a:schemeClr val="bg2"/>
          </a:solidFill>
          <a:latin typeface="Arial" charset="0"/>
        </a:defRPr>
      </a:lvl5pPr>
      <a:lvl6pPr marL="457200" algn="l" rtl="0" eaLnBrk="1" fontAlgn="base" hangingPunct="1">
        <a:spcBef>
          <a:spcPct val="0"/>
        </a:spcBef>
        <a:spcAft>
          <a:spcPct val="0"/>
        </a:spcAft>
        <a:defRPr sz="3600">
          <a:solidFill>
            <a:schemeClr val="bg2"/>
          </a:solidFill>
          <a:latin typeface="Arial" charset="0"/>
        </a:defRPr>
      </a:lvl6pPr>
      <a:lvl7pPr marL="914400" algn="l" rtl="0" eaLnBrk="1" fontAlgn="base" hangingPunct="1">
        <a:spcBef>
          <a:spcPct val="0"/>
        </a:spcBef>
        <a:spcAft>
          <a:spcPct val="0"/>
        </a:spcAft>
        <a:defRPr sz="3600">
          <a:solidFill>
            <a:schemeClr val="bg2"/>
          </a:solidFill>
          <a:latin typeface="Arial" charset="0"/>
        </a:defRPr>
      </a:lvl7pPr>
      <a:lvl8pPr marL="1371600" algn="l" rtl="0" eaLnBrk="1" fontAlgn="base" hangingPunct="1">
        <a:spcBef>
          <a:spcPct val="0"/>
        </a:spcBef>
        <a:spcAft>
          <a:spcPct val="0"/>
        </a:spcAft>
        <a:defRPr sz="3600">
          <a:solidFill>
            <a:schemeClr val="bg2"/>
          </a:solidFill>
          <a:latin typeface="Arial" charset="0"/>
        </a:defRPr>
      </a:lvl8pPr>
      <a:lvl9pPr marL="1828800" algn="l" rtl="0" eaLnBrk="1" fontAlgn="base" hangingPunct="1">
        <a:spcBef>
          <a:spcPct val="0"/>
        </a:spcBef>
        <a:spcAft>
          <a:spcPct val="0"/>
        </a:spcAft>
        <a:defRPr sz="3600">
          <a:solidFill>
            <a:schemeClr val="bg2"/>
          </a:solidFill>
          <a:latin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b="1">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3491880" y="476672"/>
            <a:ext cx="5400675" cy="665163"/>
          </a:xfrm>
          <a:noFill/>
        </p:spPr>
        <p:txBody>
          <a:bodyPr/>
          <a:lstStyle/>
          <a:p>
            <a:pPr algn="ctr"/>
            <a:r>
              <a:rPr lang="uk-UA" sz="4400" dirty="0" smtClean="0">
                <a:solidFill>
                  <a:schemeClr val="bg2"/>
                </a:solidFill>
                <a:latin typeface="Tahoma" charset="0"/>
              </a:rPr>
              <a:t/>
            </a:r>
            <a:br>
              <a:rPr lang="uk-UA" sz="4400" dirty="0" smtClean="0">
                <a:solidFill>
                  <a:schemeClr val="bg2"/>
                </a:solidFill>
                <a:latin typeface="Tahoma" charset="0"/>
              </a:rPr>
            </a:br>
            <a:r>
              <a:rPr lang="uk-UA" sz="4400" dirty="0" smtClean="0">
                <a:solidFill>
                  <a:schemeClr val="bg2"/>
                </a:solidFill>
                <a:latin typeface="Tahoma" charset="0"/>
              </a:rPr>
              <a:t/>
            </a:r>
            <a:br>
              <a:rPr lang="uk-UA" sz="4400" dirty="0" smtClean="0">
                <a:solidFill>
                  <a:schemeClr val="bg2"/>
                </a:solidFill>
                <a:latin typeface="Tahoma" charset="0"/>
              </a:rPr>
            </a:br>
            <a:r>
              <a:rPr lang="uk-UA" sz="4400" dirty="0" smtClean="0">
                <a:solidFill>
                  <a:schemeClr val="bg2"/>
                </a:solidFill>
                <a:latin typeface="Tahoma" charset="0"/>
              </a:rPr>
              <a:t/>
            </a:r>
            <a:br>
              <a:rPr lang="uk-UA" sz="4400" dirty="0" smtClean="0">
                <a:solidFill>
                  <a:schemeClr val="bg2"/>
                </a:solidFill>
                <a:latin typeface="Tahoma" charset="0"/>
              </a:rPr>
            </a:br>
            <a:r>
              <a:rPr lang="uk-UA" sz="4400" dirty="0" smtClean="0">
                <a:solidFill>
                  <a:schemeClr val="tx1"/>
                </a:solidFill>
                <a:latin typeface="Tahoma" charset="0"/>
              </a:rPr>
              <a:t>ПРОЖИТОЧНЫЙ МИНИМУМ И МИНИМАЛЬНЫЙ РАЗМЕР ОПЛАТЫ ТРУДА</a:t>
            </a:r>
            <a:r>
              <a:rPr lang="uk-UA" sz="4400" dirty="0" smtClean="0">
                <a:solidFill>
                  <a:schemeClr val="tx1"/>
                </a:solidFill>
                <a:latin typeface="Tahoma" charset="0"/>
              </a:rPr>
              <a:t>(МРОТ)</a:t>
            </a:r>
            <a:endParaRPr lang="uk-UA" sz="4400" dirty="0">
              <a:solidFill>
                <a:schemeClr val="tx1"/>
              </a:solidFill>
              <a:latin typeface="Tahoma"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251520" y="1124744"/>
            <a:ext cx="8496622" cy="4464050"/>
          </a:xfrm>
        </p:spPr>
        <p:txBody>
          <a:bodyPr/>
          <a:lstStyle/>
          <a:p>
            <a:r>
              <a:rPr lang="ru-RU" dirty="0" smtClean="0"/>
              <a:t>Размер прожиточного минимума Архангельской области за II квартал 2016 года учрежден Постановлением № 277-пп от 02.08.2016 года и составляет:</a:t>
            </a:r>
          </a:p>
          <a:p>
            <a:r>
              <a:rPr lang="ru-RU" dirty="0" smtClean="0"/>
              <a:t>в расчете на душу населения – 13346 рублей в месяц;</a:t>
            </a:r>
          </a:p>
          <a:p>
            <a:r>
              <a:rPr lang="ru-RU" dirty="0" smtClean="0"/>
              <a:t>для трудоспособного населения – 14319 рублей в месяц;</a:t>
            </a:r>
          </a:p>
          <a:p>
            <a:r>
              <a:rPr lang="ru-RU" dirty="0" smtClean="0"/>
              <a:t>для пенсионеров – 11118 рублей в месяц;</a:t>
            </a:r>
          </a:p>
          <a:p>
            <a:r>
              <a:rPr lang="ru-RU" dirty="0" smtClean="0"/>
              <a:t>для детей – 12877 рублей в месяц.</a:t>
            </a:r>
          </a:p>
          <a:p>
            <a:pPr>
              <a:lnSpc>
                <a:spcPct val="90000"/>
              </a:lnSpc>
              <a:buNone/>
            </a:pPr>
            <a:endParaRPr lang="uk-UA" sz="2000" dirty="0">
              <a:solidFill>
                <a:schemeClr val="bg2">
                  <a:lumMod val="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67267" name="Rectangle 3"/>
          <p:cNvSpPr>
            <a:spLocks noGrp="1" noChangeArrowheads="1"/>
          </p:cNvSpPr>
          <p:nvPr>
            <p:ph type="body" idx="1"/>
          </p:nvPr>
        </p:nvSpPr>
        <p:spPr>
          <a:xfrm>
            <a:off x="1907704" y="188640"/>
            <a:ext cx="6985000" cy="5543550"/>
          </a:xfrm>
        </p:spPr>
        <p:txBody>
          <a:bodyPr/>
          <a:lstStyle/>
          <a:p>
            <a:pPr algn="just">
              <a:buNone/>
            </a:pPr>
            <a:r>
              <a:rPr lang="ru-RU" sz="2000" dirty="0" smtClean="0"/>
              <a:t>     </a:t>
            </a:r>
            <a:r>
              <a:rPr lang="ru-RU" sz="2400" u="sng" dirty="0" smtClean="0"/>
              <a:t>Прожиточный </a:t>
            </a:r>
            <a:r>
              <a:rPr lang="ru-RU" sz="2400" u="sng" dirty="0" smtClean="0"/>
              <a:t>минимум </a:t>
            </a:r>
            <a:r>
              <a:rPr lang="ru-RU" sz="2400" dirty="0" smtClean="0"/>
              <a:t>Архангельской области </a:t>
            </a:r>
            <a:r>
              <a:rPr lang="ru-RU" sz="2400" u="sng" dirty="0" smtClean="0"/>
              <a:t>является гарантией получения минимального денежного дохода</a:t>
            </a:r>
            <a:r>
              <a:rPr lang="ru-RU" sz="2400" dirty="0" smtClean="0"/>
              <a:t> и других методов социальной защиты жителей данного субъекта РФ. </a:t>
            </a:r>
            <a:endParaRPr lang="ru-RU" sz="2400" dirty="0" smtClean="0"/>
          </a:p>
          <a:p>
            <a:pPr algn="just">
              <a:buNone/>
            </a:pPr>
            <a:r>
              <a:rPr lang="ru-RU" sz="2400" dirty="0" smtClean="0"/>
              <a:t> </a:t>
            </a:r>
            <a:r>
              <a:rPr lang="ru-RU" sz="2400" dirty="0" smtClean="0"/>
              <a:t>   Он рассчитывается </a:t>
            </a:r>
            <a:r>
              <a:rPr lang="ru-RU" sz="2400" dirty="0" smtClean="0"/>
              <a:t>на основании потребительской корзины и уровня цен на товары и услуги, а также расходов по обязательным сборам и платежам. </a:t>
            </a:r>
            <a:endParaRPr lang="ru-RU" sz="2400" dirty="0" smtClean="0"/>
          </a:p>
          <a:p>
            <a:pPr algn="just">
              <a:buNone/>
            </a:pPr>
            <a:r>
              <a:rPr lang="ru-RU" sz="2400" dirty="0" smtClean="0"/>
              <a:t> </a:t>
            </a:r>
            <a:r>
              <a:rPr lang="ru-RU" sz="2400" dirty="0" smtClean="0"/>
              <a:t>   (</a:t>
            </a:r>
            <a:r>
              <a:rPr lang="ru-RU" sz="2000" dirty="0" smtClean="0"/>
              <a:t>Устанавливается </a:t>
            </a:r>
            <a:r>
              <a:rPr lang="ru-RU" sz="2000" dirty="0" smtClean="0"/>
              <a:t>Постановлением Правительства области. Информация предоставляется за каждый квартал года по основным социально-демографическим группам и в расчете на душу </a:t>
            </a:r>
            <a:r>
              <a:rPr lang="ru-RU" sz="2000" dirty="0" smtClean="0"/>
              <a:t>населения).</a:t>
            </a:r>
            <a:endParaRPr lang="ru-RU" sz="2000" b="1" dirty="0" smtClean="0">
              <a:solidFill>
                <a:schemeClr val="bg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7016" y="908720"/>
            <a:ext cx="8856984" cy="3959225"/>
          </a:xfrm>
        </p:spPr>
        <p:txBody>
          <a:bodyPr/>
          <a:lstStyle/>
          <a:p>
            <a:pPr>
              <a:buNone/>
            </a:pPr>
            <a:r>
              <a:rPr lang="ru-RU" dirty="0" smtClean="0"/>
              <a:t>   </a:t>
            </a:r>
            <a:r>
              <a:rPr lang="ru-RU" b="1" dirty="0" smtClean="0"/>
              <a:t>Минимальный </a:t>
            </a:r>
            <a:r>
              <a:rPr lang="ru-RU" b="1" dirty="0" smtClean="0"/>
              <a:t>размер оплаты труда</a:t>
            </a:r>
            <a:r>
              <a:rPr lang="ru-RU" dirty="0" smtClean="0"/>
              <a:t> — это законодательно закрепленный минимум оплаты труда граждан за час, день или месяц, который работодатель обязан выплачивать своему работнику. Заработная плата, выплачиваемая работнику, согласно Трудовому кодексу РФ, не должна быть меньше МРОТ</a:t>
            </a:r>
            <a:r>
              <a:rPr lang="ru-RU" dirty="0" smtClean="0"/>
              <a:t>.</a:t>
            </a:r>
          </a:p>
          <a:p>
            <a:pPr>
              <a:buNone/>
            </a:pPr>
            <a:r>
              <a:rPr lang="ru-RU" dirty="0" smtClean="0"/>
              <a:t> </a:t>
            </a:r>
            <a:r>
              <a:rPr lang="ru-RU" dirty="0" smtClean="0"/>
              <a:t>  </a:t>
            </a:r>
            <a:r>
              <a:rPr lang="ru-RU" dirty="0" smtClean="0"/>
              <a:t>При этом должны выполняться следующие условия: работник отработал рабочую норму (месяц) или выполнил определенный объем работ, исполнил свои трудовые обязанности.</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620688"/>
            <a:ext cx="8784976" cy="4464496"/>
          </a:xfrm>
        </p:spPr>
        <p:txBody>
          <a:bodyPr/>
          <a:lstStyle/>
          <a:p>
            <a:endParaRPr lang="ru-RU" b="1" dirty="0" smtClean="0"/>
          </a:p>
          <a:p>
            <a:r>
              <a:rPr lang="ru-RU" b="1" dirty="0" smtClean="0"/>
              <a:t>Минимальный </a:t>
            </a:r>
            <a:r>
              <a:rPr lang="ru-RU" b="1" dirty="0" smtClean="0"/>
              <a:t>размер оплаты труда (МРОТ) с 1 июля вырос до 7,5 тыс. </a:t>
            </a:r>
            <a:r>
              <a:rPr lang="ru-RU" b="1" dirty="0" smtClean="0"/>
              <a:t>руб. (увеличился </a:t>
            </a:r>
            <a:r>
              <a:rPr lang="ru-RU" b="1" dirty="0" smtClean="0"/>
              <a:t>на 21</a:t>
            </a:r>
            <a:r>
              <a:rPr lang="ru-RU" b="1" dirty="0" smtClean="0"/>
              <a:t>%). </a:t>
            </a:r>
          </a:p>
          <a:p>
            <a:r>
              <a:rPr lang="ru-RU" b="1" dirty="0" smtClean="0"/>
              <a:t>Благодаря </a:t>
            </a:r>
            <a:r>
              <a:rPr lang="ru-RU" b="1" dirty="0" smtClean="0"/>
              <a:t>повышению МРОТ </a:t>
            </a:r>
            <a:r>
              <a:rPr lang="ru-RU" b="1" dirty="0" smtClean="0"/>
              <a:t>увеличилась </a:t>
            </a:r>
            <a:r>
              <a:rPr lang="ru-RU" b="1" dirty="0" smtClean="0"/>
              <a:t>зарплата работников, чей </a:t>
            </a:r>
            <a:r>
              <a:rPr lang="ru-RU" b="1" dirty="0" smtClean="0"/>
              <a:t>доход рассчитывается </a:t>
            </a:r>
            <a:r>
              <a:rPr lang="ru-RU" b="1" dirty="0" smtClean="0"/>
              <a:t>от уровня МРОТ. </a:t>
            </a:r>
            <a:endParaRPr lang="ru-RU" b="1" dirty="0" smtClean="0"/>
          </a:p>
          <a:p>
            <a:r>
              <a:rPr lang="ru-RU" b="1" dirty="0" smtClean="0"/>
              <a:t>Для </a:t>
            </a:r>
            <a:r>
              <a:rPr lang="ru-RU" b="1" dirty="0" smtClean="0"/>
              <a:t>районов, приравненных к Крайнему Северу, эта сумма составляет </a:t>
            </a:r>
            <a:r>
              <a:rPr lang="ru-RU" b="1" dirty="0" smtClean="0">
                <a:solidFill>
                  <a:srgbClr val="C00000"/>
                </a:solidFill>
              </a:rPr>
              <a:t>12 750 </a:t>
            </a:r>
            <a:r>
              <a:rPr lang="ru-RU" b="1" dirty="0" smtClean="0"/>
              <a:t>рублей</a:t>
            </a:r>
            <a:endParaRPr lang="ru-RU" dirty="0"/>
          </a:p>
        </p:txBody>
      </p:sp>
    </p:spTree>
  </p:cSld>
  <p:clrMapOvr>
    <a:masterClrMapping/>
  </p:clrMapOvr>
</p:sld>
</file>

<file path=ppt/theme/theme1.xml><?xml version="1.0" encoding="utf-8"?>
<a:theme xmlns:a="http://schemas.openxmlformats.org/drawingml/2006/main" name="ФИНАНСОВАЯ   ДЕЯТЕЛЬНОСТЬ">
  <a:themeElements>
    <a:clrScheme name="template 3">
      <a:dk1>
        <a:srgbClr val="4D4D4D"/>
      </a:dk1>
      <a:lt1>
        <a:srgbClr val="FFFFFF"/>
      </a:lt1>
      <a:dk2>
        <a:srgbClr val="4D4D4D"/>
      </a:dk2>
      <a:lt2>
        <a:srgbClr val="003399"/>
      </a:lt2>
      <a:accent1>
        <a:srgbClr val="66CCFF"/>
      </a:accent1>
      <a:accent2>
        <a:srgbClr val="3366FF"/>
      </a:accent2>
      <a:accent3>
        <a:srgbClr val="FFFFFF"/>
      </a:accent3>
      <a:accent4>
        <a:srgbClr val="404040"/>
      </a:accent4>
      <a:accent5>
        <a:srgbClr val="B8E2FF"/>
      </a:accent5>
      <a:accent6>
        <a:srgbClr val="2D5CE7"/>
      </a:accent6>
      <a:hlink>
        <a:srgbClr val="FFCC00"/>
      </a:hlink>
      <a:folHlink>
        <a:srgbClr val="DDDDDD"/>
      </a:folHlink>
    </a:clrScheme>
    <a:fontScheme name="template">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 1">
        <a:dk1>
          <a:srgbClr val="4D4D4D"/>
        </a:dk1>
        <a:lt1>
          <a:srgbClr val="FFFFFF"/>
        </a:lt1>
        <a:dk2>
          <a:srgbClr val="4D4D4D"/>
        </a:dk2>
        <a:lt2>
          <a:srgbClr val="0099FF"/>
        </a:lt2>
        <a:accent1>
          <a:srgbClr val="003399"/>
        </a:accent1>
        <a:accent2>
          <a:srgbClr val="CCECFF"/>
        </a:accent2>
        <a:accent3>
          <a:srgbClr val="FFFFFF"/>
        </a:accent3>
        <a:accent4>
          <a:srgbClr val="404040"/>
        </a:accent4>
        <a:accent5>
          <a:srgbClr val="AAADCA"/>
        </a:accent5>
        <a:accent6>
          <a:srgbClr val="B9D6E7"/>
        </a:accent6>
        <a:hlink>
          <a:srgbClr val="6699FF"/>
        </a:hlink>
        <a:folHlink>
          <a:srgbClr val="EAEAEA"/>
        </a:folHlink>
      </a:clrScheme>
      <a:clrMap bg1="lt1" tx1="dk1" bg2="lt2" tx2="dk2" accent1="accent1" accent2="accent2" accent3="accent3" accent4="accent4" accent5="accent5" accent6="accent6" hlink="hlink" folHlink="folHlink"/>
    </a:extraClrScheme>
    <a:extraClrScheme>
      <a:clrScheme name="template 2">
        <a:dk1>
          <a:srgbClr val="333333"/>
        </a:dk1>
        <a:lt1>
          <a:srgbClr val="FFFFFF"/>
        </a:lt1>
        <a:dk2>
          <a:srgbClr val="808080"/>
        </a:dk2>
        <a:lt2>
          <a:srgbClr val="003366"/>
        </a:lt2>
        <a:accent1>
          <a:srgbClr val="6699FF"/>
        </a:accent1>
        <a:accent2>
          <a:srgbClr val="990000"/>
        </a:accent2>
        <a:accent3>
          <a:srgbClr val="FFFFFF"/>
        </a:accent3>
        <a:accent4>
          <a:srgbClr val="2A2A2A"/>
        </a:accent4>
        <a:accent5>
          <a:srgbClr val="B8CAFF"/>
        </a:accent5>
        <a:accent6>
          <a:srgbClr val="8A0000"/>
        </a:accent6>
        <a:hlink>
          <a:srgbClr val="0066CC"/>
        </a:hlink>
        <a:folHlink>
          <a:srgbClr val="DDDDDD"/>
        </a:folHlink>
      </a:clrScheme>
      <a:clrMap bg1="lt1" tx1="dk1" bg2="lt2" tx2="dk2" accent1="accent1" accent2="accent2" accent3="accent3" accent4="accent4" accent5="accent5" accent6="accent6" hlink="hlink" folHlink="folHlink"/>
    </a:extraClrScheme>
    <a:extraClrScheme>
      <a:clrScheme name="template 3">
        <a:dk1>
          <a:srgbClr val="4D4D4D"/>
        </a:dk1>
        <a:lt1>
          <a:srgbClr val="FFFFFF"/>
        </a:lt1>
        <a:dk2>
          <a:srgbClr val="4D4D4D"/>
        </a:dk2>
        <a:lt2>
          <a:srgbClr val="003399"/>
        </a:lt2>
        <a:accent1>
          <a:srgbClr val="66CCFF"/>
        </a:accent1>
        <a:accent2>
          <a:srgbClr val="3366FF"/>
        </a:accent2>
        <a:accent3>
          <a:srgbClr val="FFFFFF"/>
        </a:accent3>
        <a:accent4>
          <a:srgbClr val="404040"/>
        </a:accent4>
        <a:accent5>
          <a:srgbClr val="B8E2FF"/>
        </a:accent5>
        <a:accent6>
          <a:srgbClr val="2D5CE7"/>
        </a:accent6>
        <a:hlink>
          <a:srgbClr val="FFCC00"/>
        </a:hlink>
        <a:folHlink>
          <a:srgbClr val="DDDDDD"/>
        </a:folHlink>
      </a:clrScheme>
      <a:clrMap bg1="lt1" tx1="dk1" bg2="lt2" tx2="dk2" accent1="accent1" accent2="accent2" accent3="accent3" accent4="accent4" accent5="accent5" accent6="accent6" hlink="hlink" folHlink="folHlink"/>
    </a:extraClrScheme>
    <a:extraClrScheme>
      <a:clrScheme name="template 4">
        <a:dk1>
          <a:srgbClr val="4D4D4D"/>
        </a:dk1>
        <a:lt1>
          <a:srgbClr val="FFFFFF"/>
        </a:lt1>
        <a:dk2>
          <a:srgbClr val="4D4D4D"/>
        </a:dk2>
        <a:lt2>
          <a:srgbClr val="003399"/>
        </a:lt2>
        <a:accent1>
          <a:srgbClr val="6699FF"/>
        </a:accent1>
        <a:accent2>
          <a:srgbClr val="3366FF"/>
        </a:accent2>
        <a:accent3>
          <a:srgbClr val="FFFFFF"/>
        </a:accent3>
        <a:accent4>
          <a:srgbClr val="404040"/>
        </a:accent4>
        <a:accent5>
          <a:srgbClr val="B8CAFF"/>
        </a:accent5>
        <a:accent6>
          <a:srgbClr val="2D5CE7"/>
        </a:accent6>
        <a:hlink>
          <a:srgbClr val="0099FF"/>
        </a:hlink>
        <a:folHlink>
          <a:srgbClr val="DDDDDD"/>
        </a:folHlink>
      </a:clrScheme>
      <a:clrMap bg1="lt1" tx1="dk1" bg2="lt2" tx2="dk2" accent1="accent1" accent2="accent2" accent3="accent3" accent4="accent4" accent5="accent5" accent6="accent6" hlink="hlink" folHlink="folHlink"/>
    </a:extraClrScheme>
    <a:extraClrScheme>
      <a:clrScheme name="template 5">
        <a:dk1>
          <a:srgbClr val="4D4D4D"/>
        </a:dk1>
        <a:lt1>
          <a:srgbClr val="FFFFFF"/>
        </a:lt1>
        <a:dk2>
          <a:srgbClr val="4D4D4D"/>
        </a:dk2>
        <a:lt2>
          <a:srgbClr val="003399"/>
        </a:lt2>
        <a:accent1>
          <a:srgbClr val="6699FF"/>
        </a:accent1>
        <a:accent2>
          <a:srgbClr val="CC0000"/>
        </a:accent2>
        <a:accent3>
          <a:srgbClr val="FFFFFF"/>
        </a:accent3>
        <a:accent4>
          <a:srgbClr val="404040"/>
        </a:accent4>
        <a:accent5>
          <a:srgbClr val="B8CAFF"/>
        </a:accent5>
        <a:accent6>
          <a:srgbClr val="B90000"/>
        </a:accent6>
        <a:hlink>
          <a:srgbClr val="0099FF"/>
        </a:hlink>
        <a:folHlink>
          <a:srgbClr val="DDDDDD"/>
        </a:folHlink>
      </a:clrScheme>
      <a:clrMap bg1="lt1" tx1="dk1" bg2="lt2" tx2="dk2" accent1="accent1" accent2="accent2" accent3="accent3" accent4="accent4" accent5="accent5" accent6="accent6" hlink="hlink" folHlink="folHlink"/>
    </a:extraClrScheme>
    <a:extraClrScheme>
      <a:clrScheme name="template 6">
        <a:dk1>
          <a:srgbClr val="4D4D4D"/>
        </a:dk1>
        <a:lt1>
          <a:srgbClr val="FFFFFF"/>
        </a:lt1>
        <a:dk2>
          <a:srgbClr val="4D4D4D"/>
        </a:dk2>
        <a:lt2>
          <a:srgbClr val="003399"/>
        </a:lt2>
        <a:accent1>
          <a:srgbClr val="6699FF"/>
        </a:accent1>
        <a:accent2>
          <a:srgbClr val="99CCFF"/>
        </a:accent2>
        <a:accent3>
          <a:srgbClr val="FFFFFF"/>
        </a:accent3>
        <a:accent4>
          <a:srgbClr val="404040"/>
        </a:accent4>
        <a:accent5>
          <a:srgbClr val="B8CAFF"/>
        </a:accent5>
        <a:accent6>
          <a:srgbClr val="8AB9E7"/>
        </a:accent6>
        <a:hlink>
          <a:srgbClr val="0099FF"/>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ФИНАНСОВАЯ   ДЕЯТЕЛЬНОСТЬ</Template>
  <TotalTime>20</TotalTime>
  <Words>180</Words>
  <Application>Microsoft Office PowerPoint</Application>
  <PresentationFormat>Экран (4:3)</PresentationFormat>
  <Paragraphs>15</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ФИНАНСОВАЯ   ДЕЯТЕЛЬНОСТЬ</vt:lpstr>
      <vt:lpstr>   ПРОЖИТОЧНЫЙ МИНИМУМ И МИНИМАЛЬНЫЙ РАЗМЕР ОПЛАТЫ ТРУДА(МРОТ)</vt:lpstr>
      <vt:lpstr>Слайд 2</vt:lpstr>
      <vt:lpstr>Слайд 3</vt:lpstr>
      <vt:lpstr>Слайд 4</vt:lpstr>
      <vt:lpstr>Слайд 5</vt:lpstr>
    </vt:vector>
  </TitlesOfParts>
  <Company>МБОУ ОГ№3</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ПРОЖИТОЧНЫЙ МИНИМУМ И МИНИМАЛЬНЫЙ РАЗМЕР ОПЛАТЫ ТРУДА(МРОТ)</dc:title>
  <dc:creator>Приемная</dc:creator>
  <cp:lastModifiedBy>Приемная</cp:lastModifiedBy>
  <cp:revision>3</cp:revision>
  <dcterms:created xsi:type="dcterms:W3CDTF">2016-09-08T10:22:10Z</dcterms:created>
  <dcterms:modified xsi:type="dcterms:W3CDTF">2016-09-08T10:42:22Z</dcterms:modified>
</cp:coreProperties>
</file>