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2" r:id="rId3"/>
    <p:sldId id="257" r:id="rId4"/>
    <p:sldId id="279" r:id="rId5"/>
    <p:sldId id="280" r:id="rId6"/>
    <p:sldId id="281" r:id="rId7"/>
    <p:sldId id="259" r:id="rId8"/>
    <p:sldId id="260" r:id="rId9"/>
    <p:sldId id="282" r:id="rId10"/>
    <p:sldId id="262" r:id="rId11"/>
    <p:sldId id="263" r:id="rId12"/>
    <p:sldId id="266" r:id="rId13"/>
    <p:sldId id="267" r:id="rId14"/>
    <p:sldId id="268" r:id="rId15"/>
    <p:sldId id="275" r:id="rId16"/>
    <p:sldId id="277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 autoAdjust="0"/>
    <p:restoredTop sz="94660"/>
  </p:normalViewPr>
  <p:slideViewPr>
    <p:cSldViewPr>
      <p:cViewPr>
        <p:scale>
          <a:sx n="98" d="100"/>
          <a:sy n="98" d="100"/>
        </p:scale>
        <p:origin x="-258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F37CB-DC3B-4805-B678-C117992EBB80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CE305-4CCF-4F69-B965-7016A8E68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53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CE305-4CCF-4F69-B965-7016A8E68AD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924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1B06-C81F-43B1-83B5-43CA99224BCA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188BB-ECC2-4B20-AFAC-D361BD4DF56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1B06-C81F-43B1-83B5-43CA99224BCA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188BB-ECC2-4B20-AFAC-D361BD4DF5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1B06-C81F-43B1-83B5-43CA99224BCA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188BB-ECC2-4B20-AFAC-D361BD4DF5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1B06-C81F-43B1-83B5-43CA99224BCA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188BB-ECC2-4B20-AFAC-D361BD4DF56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1B06-C81F-43B1-83B5-43CA99224BCA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188BB-ECC2-4B20-AFAC-D361BD4DF5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1B06-C81F-43B1-83B5-43CA99224BCA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188BB-ECC2-4B20-AFAC-D361BD4DF56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1B06-C81F-43B1-83B5-43CA99224BCA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188BB-ECC2-4B20-AFAC-D361BD4DF56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1B06-C81F-43B1-83B5-43CA99224BCA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188BB-ECC2-4B20-AFAC-D361BD4DF5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1B06-C81F-43B1-83B5-43CA99224BCA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188BB-ECC2-4B20-AFAC-D361BD4DF5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1B06-C81F-43B1-83B5-43CA99224BCA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188BB-ECC2-4B20-AFAC-D361BD4DF5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51B06-C81F-43B1-83B5-43CA99224BCA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188BB-ECC2-4B20-AFAC-D361BD4DF56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951B06-C81F-43B1-83B5-43CA99224BCA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4188BB-ECC2-4B20-AFAC-D361BD4DF5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4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4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84217" y="5962236"/>
            <a:ext cx="5637010" cy="882119"/>
          </a:xfrm>
        </p:spPr>
        <p:txBody>
          <a:bodyPr/>
          <a:lstStyle/>
          <a:p>
            <a:pPr algn="ctr"/>
            <a:r>
              <a:rPr lang="ru-RU" b="1" dirty="0" smtClean="0"/>
              <a:t>23 ноября 2015 г.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8208912" cy="302433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>
                <a:effectLst/>
              </a:rPr>
              <a:t>«Участие в деятельности Детской организации «Юность Архангельска» как способ организации воспитательной работы в образовательном </a:t>
            </a:r>
            <a:r>
              <a:rPr lang="ru-RU" sz="4000" dirty="0" smtClean="0">
                <a:effectLst/>
              </a:rPr>
              <a:t>учреждении.</a:t>
            </a:r>
            <a:endParaRPr lang="ru-RU" sz="40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Picture 6" descr="детский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28600"/>
            <a:ext cx="1800200" cy="180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81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416" y="3645024"/>
            <a:ext cx="3849462" cy="25653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454" y="175855"/>
            <a:ext cx="4257253" cy="28370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243" y="3668572"/>
            <a:ext cx="3860927" cy="25729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9454" y="3140968"/>
            <a:ext cx="4392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Фестиваль «Зажигай!»</a:t>
            </a:r>
            <a:endParaRPr lang="ru-RU" sz="2200" dirty="0"/>
          </a:p>
        </p:txBody>
      </p:sp>
      <p:pic>
        <p:nvPicPr>
          <p:cNvPr id="6" name="Picture 6" descr="детский3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792087" cy="79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99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633" y="700016"/>
            <a:ext cx="1950134" cy="29237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654" y="700016"/>
            <a:ext cx="4383807" cy="29213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5731" y="3621412"/>
            <a:ext cx="4211960" cy="2806877"/>
          </a:xfrm>
          <a:prstGeom prst="rect">
            <a:avLst/>
          </a:prstGeom>
        </p:spPr>
      </p:pic>
      <p:pic>
        <p:nvPicPr>
          <p:cNvPr id="5" name="Picture 6" descr="детский3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970" y="303973"/>
            <a:ext cx="792087" cy="79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95728" y="1268760"/>
            <a:ext cx="244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Акция «Зимние забавы», приуроченная к Зимним Олимпийским играм в Сочи-2014</a:t>
            </a:r>
          </a:p>
        </p:txBody>
      </p:sp>
      <p:pic>
        <p:nvPicPr>
          <p:cNvPr id="5122" name="Picture 2" descr="F:\Семинар ПО 23 ноября\IMG_223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71" y="3635654"/>
            <a:ext cx="3993402" cy="266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18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9992" y="3823854"/>
            <a:ext cx="4392488" cy="27734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1340768"/>
            <a:ext cx="4320480" cy="2744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40271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Слет младших школьников «Давайте познакомимся»</a:t>
            </a:r>
            <a:endParaRPr lang="ru-RU" dirty="0"/>
          </a:p>
        </p:txBody>
      </p:sp>
      <p:pic>
        <p:nvPicPr>
          <p:cNvPr id="6" name="Picture 6" descr="детский3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970" y="303973"/>
            <a:ext cx="792087" cy="79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61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196752"/>
            <a:ext cx="4126687" cy="20958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2970" y="188639"/>
            <a:ext cx="7478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Торжественная линейка 19 мая, посвященная 5-летнему юбилею </a:t>
            </a:r>
          </a:p>
          <a:p>
            <a:pPr algn="ctr"/>
            <a:r>
              <a:rPr lang="ru-RU" dirty="0" smtClean="0"/>
              <a:t>Детской организации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32" y="4038273"/>
            <a:ext cx="3801962" cy="25374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4038273"/>
            <a:ext cx="3806205" cy="25374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6807" y="3391942"/>
            <a:ext cx="7447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Линейка, посвященная присвоению городу Архангельску почетного звания «Город воинской славы»  </a:t>
            </a:r>
            <a:endParaRPr lang="ru-RU" dirty="0"/>
          </a:p>
        </p:txBody>
      </p:sp>
      <p:pic>
        <p:nvPicPr>
          <p:cNvPr id="9" name="Picture 6" descr="детский3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970" y="303973"/>
            <a:ext cx="792087" cy="79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2567" y="1096058"/>
            <a:ext cx="3645017" cy="223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2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68998"/>
            <a:ext cx="4194212" cy="27950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406306"/>
            <a:ext cx="4194212" cy="31456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458420"/>
            <a:ext cx="2408944" cy="3211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3188" y="333262"/>
            <a:ext cx="4247837" cy="283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4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095" y="3996384"/>
            <a:ext cx="2086678" cy="27822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6318" y="1053600"/>
            <a:ext cx="3224229" cy="26369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4067835"/>
            <a:ext cx="3528392" cy="26462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019460"/>
            <a:ext cx="3600400" cy="27003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27543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Участие Детской организации в праздновании Дня города и дня молодежи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889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7164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Площадка в рамках празднования Дня флага РФ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48" y="778488"/>
            <a:ext cx="3673842" cy="25295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6865" y="778489"/>
            <a:ext cx="3952451" cy="25295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82" y="3622070"/>
            <a:ext cx="3672408" cy="24473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2515" y="3717266"/>
            <a:ext cx="3986801" cy="235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08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492896"/>
            <a:ext cx="6768752" cy="27363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309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188640"/>
            <a:ext cx="9721080" cy="62314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effectLst/>
              </a:rPr>
              <a:t>«портрет </a:t>
            </a:r>
            <a:r>
              <a:rPr lang="ru-RU" sz="3600" dirty="0">
                <a:effectLst/>
              </a:rPr>
              <a:t>выпускника основной </a:t>
            </a:r>
            <a:r>
              <a:rPr lang="ru-RU" sz="3600" dirty="0" smtClean="0">
                <a:effectLst/>
              </a:rPr>
              <a:t>школы»</a:t>
            </a:r>
            <a:br>
              <a:rPr lang="ru-RU" sz="3600" dirty="0" smtClean="0">
                <a:effectLst/>
              </a:rPr>
            </a:br>
            <a:r>
              <a:rPr lang="ru-RU" sz="1800" dirty="0" smtClean="0">
                <a:effectLst/>
              </a:rPr>
              <a:t>(ФГОС ООО)</a:t>
            </a:r>
            <a:endParaRPr lang="ru-RU" sz="1800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412776"/>
            <a:ext cx="8640960" cy="5040560"/>
          </a:xfrm>
        </p:spPr>
        <p:txBody>
          <a:bodyPr>
            <a:no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1800" b="1" dirty="0">
                <a:latin typeface="Times New Roman"/>
                <a:ea typeface="Times New Roman"/>
              </a:rPr>
              <a:t>любящий свой край и свое Отечество</a:t>
            </a:r>
            <a:r>
              <a:rPr lang="ru-RU" sz="1800" dirty="0">
                <a:latin typeface="Times New Roman"/>
                <a:ea typeface="Times New Roman"/>
              </a:rPr>
              <a:t>, знающий русский и родной язык, уважающий свой народ, его культуру и духовные традиции;</a:t>
            </a:r>
            <a:endParaRPr lang="ru-RU" sz="1800" dirty="0">
              <a:latin typeface="Arial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1800" b="1" dirty="0">
                <a:latin typeface="Times New Roman"/>
                <a:ea typeface="Times New Roman"/>
              </a:rPr>
              <a:t>осознающий и принимающий ценности человеческой жизни</a:t>
            </a:r>
            <a:r>
              <a:rPr lang="ru-RU" sz="1800" dirty="0">
                <a:latin typeface="Times New Roman"/>
                <a:ea typeface="Times New Roman"/>
              </a:rPr>
              <a:t>, семьи, гражданского общества, многонационального российского народа, человечества;</a:t>
            </a:r>
            <a:endParaRPr lang="ru-RU" sz="1800" dirty="0">
              <a:latin typeface="Arial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1800" b="1" dirty="0">
                <a:latin typeface="Times New Roman"/>
                <a:ea typeface="Times New Roman"/>
              </a:rPr>
              <a:t>активно и заинтересованно познающий мир</a:t>
            </a:r>
            <a:r>
              <a:rPr lang="ru-RU" sz="1800" dirty="0">
                <a:latin typeface="Times New Roman"/>
                <a:ea typeface="Times New Roman"/>
              </a:rPr>
              <a:t>, осознающий ценность труда, науки и творчества;</a:t>
            </a:r>
            <a:endParaRPr lang="ru-RU" sz="1800" dirty="0">
              <a:latin typeface="Arial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1800" b="1" dirty="0">
                <a:latin typeface="Times New Roman"/>
                <a:ea typeface="Times New Roman"/>
              </a:rPr>
              <a:t>умеющий учиться</a:t>
            </a:r>
            <a:r>
              <a:rPr lang="ru-RU" sz="1800" dirty="0">
                <a:latin typeface="Times New Roman"/>
                <a:ea typeface="Times New Roman"/>
              </a:rPr>
              <a:t>, осознающий важность образования и самообразования для жизни и деятельности, способный </a:t>
            </a:r>
            <a:r>
              <a:rPr lang="ru-RU" sz="1800" b="1" dirty="0">
                <a:latin typeface="Times New Roman"/>
                <a:ea typeface="Times New Roman"/>
              </a:rPr>
              <a:t>применять полученные знания на практике;</a:t>
            </a:r>
            <a:endParaRPr lang="ru-RU" sz="1800" dirty="0">
              <a:latin typeface="Arial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1800" b="1" dirty="0">
                <a:latin typeface="Times New Roman"/>
                <a:ea typeface="Times New Roman"/>
              </a:rPr>
              <a:t>социально активный, уважающий закон и правопорядок,</a:t>
            </a:r>
            <a:r>
              <a:rPr lang="ru-RU" sz="1800" dirty="0">
                <a:latin typeface="Times New Roman"/>
                <a:ea typeface="Times New Roman"/>
              </a:rPr>
              <a:t> соизмеряющий свои поступки с нравственными ценностями, осознающий свои обязанности перед семьей, обществом, Отечеством;</a:t>
            </a:r>
            <a:endParaRPr lang="ru-RU" sz="1800" dirty="0">
              <a:latin typeface="Arial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1800" b="1" dirty="0">
                <a:latin typeface="Times New Roman"/>
                <a:ea typeface="Times New Roman"/>
              </a:rPr>
              <a:t>уважающий других людей</a:t>
            </a:r>
            <a:r>
              <a:rPr lang="ru-RU" sz="1800" dirty="0">
                <a:latin typeface="Times New Roman"/>
                <a:ea typeface="Times New Roman"/>
              </a:rPr>
              <a:t>, умеющий вести конструктивный диалог, достигать взаимопонимания, сотрудничать для достижения общих результатов;</a:t>
            </a:r>
            <a:endParaRPr lang="ru-RU" sz="1800" dirty="0">
              <a:latin typeface="Arial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</a:rPr>
              <a:t>осознанно </a:t>
            </a:r>
            <a:r>
              <a:rPr lang="ru-RU" sz="1800" b="1" dirty="0">
                <a:latin typeface="Times New Roman"/>
                <a:ea typeface="Times New Roman"/>
              </a:rPr>
              <a:t>выполняющий правила здорового</a:t>
            </a:r>
            <a:r>
              <a:rPr lang="ru-RU" sz="1800" dirty="0">
                <a:latin typeface="Times New Roman"/>
                <a:ea typeface="Times New Roman"/>
              </a:rPr>
              <a:t> и экологически целесообразного </a:t>
            </a:r>
            <a:r>
              <a:rPr lang="ru-RU" sz="1800" b="1" dirty="0">
                <a:latin typeface="Times New Roman"/>
                <a:ea typeface="Times New Roman"/>
              </a:rPr>
              <a:t>образа жизни</a:t>
            </a:r>
            <a:r>
              <a:rPr lang="ru-RU" sz="1800" dirty="0">
                <a:latin typeface="Times New Roman"/>
                <a:ea typeface="Times New Roman"/>
              </a:rPr>
              <a:t>, безопасного для человека и окружающей его среды;</a:t>
            </a:r>
            <a:endParaRPr lang="ru-RU" sz="1800" dirty="0">
              <a:latin typeface="Arial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1800" b="1" dirty="0">
                <a:latin typeface="Times New Roman"/>
                <a:ea typeface="Times New Roman"/>
              </a:rPr>
              <a:t>ориентирующийся в мире профессий</a:t>
            </a:r>
            <a:r>
              <a:rPr lang="ru-RU" sz="1800" dirty="0">
                <a:latin typeface="Times New Roman"/>
                <a:ea typeface="Times New Roman"/>
              </a:rPr>
              <a:t>, понимающий значение профессиональной деятельности для человека в интересах устойчивого развития общества и природы.</a:t>
            </a:r>
            <a:endParaRPr lang="ru-RU" sz="1800" dirty="0">
              <a:effectLst/>
              <a:latin typeface="Arial"/>
              <a:ea typeface="Times New Roman"/>
            </a:endParaRPr>
          </a:p>
        </p:txBody>
      </p:sp>
      <p:pic>
        <p:nvPicPr>
          <p:cNvPr id="1026" name="Picture 2" descr="C:\Users\dns\Desktop\i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548680"/>
            <a:ext cx="2267744" cy="85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559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2847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161" y="188640"/>
            <a:ext cx="8856984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Детская организация</a:t>
            </a:r>
            <a:br>
              <a:rPr lang="ru-RU" sz="3200" dirty="0" smtClean="0"/>
            </a:br>
            <a:r>
              <a:rPr lang="ru-RU" sz="3200" dirty="0" smtClean="0"/>
              <a:t>«Юность </a:t>
            </a:r>
            <a:r>
              <a:rPr lang="ru-RU" sz="3200" dirty="0"/>
              <a:t>А</a:t>
            </a:r>
            <a:r>
              <a:rPr lang="ru-RU" sz="3200" dirty="0" smtClean="0"/>
              <a:t>рхангельска»</a:t>
            </a:r>
            <a:br>
              <a:rPr lang="ru-RU" sz="3200" dirty="0" smtClean="0"/>
            </a:br>
            <a:endParaRPr lang="ru-RU" sz="30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79512" y="1484784"/>
            <a:ext cx="8568952" cy="41764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рождения: 19 мая 2009 года</a:t>
            </a:r>
          </a:p>
          <a:p>
            <a:pPr marL="45720" indent="0" algn="just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информация: г. Архангельск, ул. Воскресенская, 11</a:t>
            </a:r>
          </a:p>
          <a:p>
            <a:pPr marL="45720" indent="0" algn="just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65-49-30</a:t>
            </a:r>
          </a:p>
          <a:p>
            <a:pPr marL="45720" indent="0" algn="just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vk.com/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yunost_arkhangelska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«Всегда готовы за Россию» включает следующие направления:</a:t>
            </a:r>
          </a:p>
          <a:p>
            <a:pPr marL="45720" indent="0" algn="just">
              <a:buNone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Гражданско-патриотическое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направление "Наследники",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Лидерское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направление "Команда",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Эколого-туристическое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направление "Зеленый щит",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Правовое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направление "Это наше право!",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Спортивно-оздоровительное </a:t>
            </a: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направление «Школа здоровья</a:t>
            </a: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».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marL="45720" indent="0" algn="just">
              <a:buNone/>
            </a:pPr>
            <a:endParaRPr lang="ru-RU" dirty="0"/>
          </a:p>
        </p:txBody>
      </p:sp>
      <p:pic>
        <p:nvPicPr>
          <p:cNvPr id="12" name="Picture 6" descr="детский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92087" cy="79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87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2847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161" y="188640"/>
            <a:ext cx="8856984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Структура Детской организации</a:t>
            </a:r>
            <a:br>
              <a:rPr lang="ru-RU" sz="3200" dirty="0" smtClean="0"/>
            </a:br>
            <a:r>
              <a:rPr lang="ru-RU" sz="3200" dirty="0" smtClean="0"/>
              <a:t>«Юность </a:t>
            </a:r>
            <a:r>
              <a:rPr lang="ru-RU" sz="3200" dirty="0"/>
              <a:t>А</a:t>
            </a:r>
            <a:r>
              <a:rPr lang="ru-RU" sz="3200" dirty="0" smtClean="0"/>
              <a:t>рхангельска»</a:t>
            </a:r>
            <a:br>
              <a:rPr lang="ru-RU" sz="3200" dirty="0" smtClean="0"/>
            </a:br>
            <a:endParaRPr lang="ru-RU" sz="30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79512" y="1484784"/>
            <a:ext cx="8568952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None/>
            </a:pPr>
            <a:endParaRPr lang="ru-RU" dirty="0"/>
          </a:p>
        </p:txBody>
      </p:sp>
      <p:pic>
        <p:nvPicPr>
          <p:cNvPr id="12" name="Picture 6" descr="детский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92087" cy="79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285" y="1628800"/>
            <a:ext cx="932713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5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2847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161" y="188640"/>
            <a:ext cx="8856984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     Схема взаимодействия Детской       </a:t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     организации «Юность </a:t>
            </a:r>
            <a:r>
              <a:rPr lang="ru-RU" sz="3200" dirty="0"/>
              <a:t>А</a:t>
            </a:r>
            <a:r>
              <a:rPr lang="ru-RU" sz="3200" dirty="0" smtClean="0"/>
              <a:t>рхангельска»</a:t>
            </a:r>
            <a:br>
              <a:rPr lang="ru-RU" sz="3200" dirty="0" smtClean="0"/>
            </a:br>
            <a:endParaRPr lang="ru-RU" sz="30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79512" y="1484784"/>
            <a:ext cx="8568952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2" name="Picture 6" descr="детский3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92087" cy="79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370108"/>
              </p:ext>
            </p:extLst>
          </p:nvPr>
        </p:nvGraphicFramePr>
        <p:xfrm>
          <a:off x="1496950" y="1196752"/>
          <a:ext cx="5934075" cy="607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5" imgW="6721221" imgH="6877812" progId="Visio.Drawing.11">
                  <p:embed/>
                </p:oleObj>
              </mc:Choice>
              <mc:Fallback>
                <p:oleObj r:id="rId5" imgW="6721221" imgH="6877812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6950" y="1196752"/>
                        <a:ext cx="5934075" cy="607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80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2847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161" y="188640"/>
            <a:ext cx="8856984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     Мероприятия Детской       </a:t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     организации «Юность </a:t>
            </a:r>
            <a:r>
              <a:rPr lang="ru-RU" sz="3200" dirty="0"/>
              <a:t>А</a:t>
            </a:r>
            <a:r>
              <a:rPr lang="ru-RU" sz="3200" dirty="0" smtClean="0"/>
              <a:t>рхангельска»</a:t>
            </a:r>
            <a:br>
              <a:rPr lang="ru-RU" sz="3200" dirty="0" smtClean="0"/>
            </a:br>
            <a:endParaRPr lang="ru-RU" sz="30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79512" y="1484784"/>
            <a:ext cx="8568952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2" name="Picture 6" descr="детский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92087" cy="79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28800"/>
            <a:ext cx="5836854" cy="4247317"/>
          </a:xfrm>
          <a:prstGeom prst="rect">
            <a:avLst/>
          </a:prstGeom>
        </p:spPr>
        <p:txBody>
          <a:bodyPr wrap="none" numCol="1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акция «Мы с вами, солдаты России</a:t>
            </a:r>
            <a:r>
              <a:rPr lang="ru-RU" dirty="0" smtClean="0"/>
              <a:t>»</a:t>
            </a:r>
          </a:p>
          <a:p>
            <a:pPr>
              <a:lnSpc>
                <a:spcPct val="150000"/>
              </a:lnSpc>
            </a:pPr>
            <a:r>
              <a:rPr lang="ru-RU" dirty="0"/>
              <a:t>акция «Школа здоровья»,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/>
              <a:t>акция «Память поколений»,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/>
              <a:t>акция «Забота»,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акция </a:t>
            </a:r>
            <a:r>
              <a:rPr lang="ru-RU" dirty="0"/>
              <a:t>«Спешите делать добрые дела</a:t>
            </a:r>
            <a:r>
              <a:rPr lang="ru-RU" dirty="0" smtClean="0"/>
              <a:t>»,</a:t>
            </a:r>
          </a:p>
          <a:p>
            <a:pPr>
              <a:lnSpc>
                <a:spcPct val="150000"/>
              </a:lnSpc>
            </a:pPr>
            <a:r>
              <a:rPr lang="ru-RU" dirty="0"/>
              <a:t>а</a:t>
            </a:r>
            <a:r>
              <a:rPr lang="ru-RU" dirty="0" smtClean="0"/>
              <a:t>кция «Правовой компас»,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Акция «Город, я тебя знаю»,</a:t>
            </a:r>
          </a:p>
          <a:p>
            <a:pPr>
              <a:lnSpc>
                <a:spcPct val="150000"/>
              </a:lnSpc>
            </a:pPr>
            <a:r>
              <a:rPr lang="ru-RU" dirty="0"/>
              <a:t>танцевально-спортивный марафон «Альтернатива»,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/>
              <a:t>фото-марафон «Мгновения Архангельска</a:t>
            </a:r>
            <a:r>
              <a:rPr lang="ru-RU" dirty="0" smtClean="0"/>
              <a:t>»,</a:t>
            </a:r>
          </a:p>
          <a:p>
            <a:pPr>
              <a:lnSpc>
                <a:spcPct val="150000"/>
              </a:lnSpc>
            </a:pPr>
            <a:r>
              <a:rPr lang="ru-RU" dirty="0"/>
              <a:t>фото-охота «Мой взгляд</a:t>
            </a:r>
            <a:r>
              <a:rPr lang="ru-RU" dirty="0" smtClean="0"/>
              <a:t>» и </a:t>
            </a:r>
            <a:r>
              <a:rPr lang="ru-RU" dirty="0" err="1" smtClean="0"/>
              <a:t>мн.др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" name="Picture 2" descr="F:\Семинар ПО 23 ноября\DSC_0889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4398" y="2564904"/>
            <a:ext cx="2854630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00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0213" y="1628800"/>
            <a:ext cx="4248472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500" dirty="0" smtClean="0"/>
              <a:t>«ЮНА» сегодня:</a:t>
            </a:r>
            <a:endParaRPr lang="ru-RU" sz="35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32608" y="2492896"/>
            <a:ext cx="4824625" cy="28803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 Более 250 отрядов в 5 образовательных  учреждениях;</a:t>
            </a:r>
          </a:p>
          <a:p>
            <a:r>
              <a:rPr lang="ru-RU" dirty="0"/>
              <a:t> </a:t>
            </a:r>
            <a:r>
              <a:rPr lang="ru-RU" dirty="0" smtClean="0"/>
              <a:t>Более 5000 человек; </a:t>
            </a:r>
          </a:p>
          <a:p>
            <a:r>
              <a:rPr lang="ru-RU" dirty="0"/>
              <a:t> </a:t>
            </a:r>
            <a:r>
              <a:rPr lang="ru-RU" dirty="0" smtClean="0"/>
              <a:t>Проведение 30 городских мероприятий в год; </a:t>
            </a:r>
          </a:p>
          <a:p>
            <a:r>
              <a:rPr lang="ru-RU" dirty="0"/>
              <a:t> </a:t>
            </a:r>
            <a:r>
              <a:rPr lang="ru-RU" dirty="0" smtClean="0"/>
              <a:t>Постоянное </a:t>
            </a:r>
            <a:r>
              <a:rPr lang="ru-RU" dirty="0"/>
              <a:t>повышение уровня образованности активистов  в сфере лидерства;</a:t>
            </a:r>
          </a:p>
          <a:p>
            <a:r>
              <a:rPr lang="ru-RU" dirty="0" smtClean="0"/>
              <a:t> Участие в мероприятиях на областном и всероссийском уровне;</a:t>
            </a:r>
          </a:p>
          <a:p>
            <a:r>
              <a:rPr lang="ru-RU" dirty="0"/>
              <a:t> </a:t>
            </a:r>
            <a:r>
              <a:rPr lang="ru-RU" dirty="0" smtClean="0"/>
              <a:t>Развитая сеть сотрудничества с молодежными и общественными организациями города</a:t>
            </a:r>
            <a:r>
              <a:rPr lang="ru-RU" dirty="0"/>
              <a:t> </a:t>
            </a:r>
            <a:r>
              <a:rPr lang="ru-RU" dirty="0" smtClean="0"/>
              <a:t>и области.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67744" cy="15112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358"/>
            <a:ext cx="2410915" cy="15098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-20565"/>
            <a:ext cx="2195736" cy="15318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86" y="1511239"/>
            <a:ext cx="2123728" cy="1582372"/>
          </a:xfrm>
          <a:prstGeom prst="rect">
            <a:avLst/>
          </a:prstGeom>
        </p:spPr>
      </p:pic>
      <p:pic>
        <p:nvPicPr>
          <p:cNvPr id="9" name="Picture 4" descr="IMG_208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171" y="3093611"/>
            <a:ext cx="2134313" cy="199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H:\на защиту в мса 2015\IMG_0149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0287" y="3284984"/>
            <a:ext cx="2210760" cy="179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:\на защиту в мса 2015\IMG_0207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5085184"/>
            <a:ext cx="2267745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:\на защиту в мса 2015\IMG_0563.JPG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48368" y="5076591"/>
            <a:ext cx="2303143" cy="178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5090012"/>
            <a:ext cx="2160240" cy="17814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0770" y="0"/>
            <a:ext cx="2265006" cy="15112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984" y="5096602"/>
            <a:ext cx="2412039" cy="17748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0286" y="1511240"/>
            <a:ext cx="2241095" cy="177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67645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Сотрудничество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48098" y="1124744"/>
            <a:ext cx="7992888" cy="4392488"/>
          </a:xfrm>
        </p:spPr>
        <p:txBody>
          <a:bodyPr>
            <a:noAutofit/>
          </a:bodyPr>
          <a:lstStyle/>
          <a:p>
            <a:r>
              <a:rPr lang="ru-RU" sz="1800" i="1" dirty="0"/>
              <a:t>- отдел по делам молодежи г. Архангельска; </a:t>
            </a:r>
            <a:endParaRPr lang="ru-RU" sz="1800" dirty="0"/>
          </a:p>
          <a:p>
            <a:r>
              <a:rPr lang="ru-RU" sz="1800" i="1" dirty="0"/>
              <a:t>- Молодежный совет г. Архангельска;</a:t>
            </a:r>
            <a:endParaRPr lang="ru-RU" sz="1800" dirty="0"/>
          </a:p>
          <a:p>
            <a:r>
              <a:rPr lang="ru-RU" sz="1800" i="1" dirty="0"/>
              <a:t>- Министерство по делам молодежи, спорта  Архангельской  области;</a:t>
            </a:r>
            <a:endParaRPr lang="ru-RU" sz="1800" dirty="0"/>
          </a:p>
          <a:p>
            <a:r>
              <a:rPr lang="ru-RU" sz="1800" i="1" dirty="0"/>
              <a:t>- Молодежный ученический совет  </a:t>
            </a:r>
            <a:r>
              <a:rPr lang="ru-RU" sz="1800" i="1" dirty="0" smtClean="0"/>
              <a:t>Центрального административного </a:t>
            </a:r>
            <a:r>
              <a:rPr lang="ru-RU" sz="1800" i="1" dirty="0"/>
              <a:t>округа г. Москвы;</a:t>
            </a:r>
            <a:endParaRPr lang="ru-RU" sz="1800" dirty="0"/>
          </a:p>
          <a:p>
            <a:r>
              <a:rPr lang="ru-RU" sz="1800" i="1" dirty="0"/>
              <a:t>- активисты детского движения  </a:t>
            </a:r>
            <a:r>
              <a:rPr lang="ru-RU" sz="1800" i="1" dirty="0" err="1"/>
              <a:t>Устьянского</a:t>
            </a:r>
            <a:r>
              <a:rPr lang="ru-RU" sz="1800" i="1" dirty="0"/>
              <a:t> района;</a:t>
            </a:r>
            <a:endParaRPr lang="ru-RU" sz="1800" dirty="0"/>
          </a:p>
          <a:p>
            <a:r>
              <a:rPr lang="ru-RU" sz="1800" i="1" dirty="0"/>
              <a:t>- активисты г. Каргополь;</a:t>
            </a:r>
            <a:endParaRPr lang="ru-RU" sz="1800" dirty="0"/>
          </a:p>
          <a:p>
            <a:r>
              <a:rPr lang="ru-RU" sz="1800" i="1" dirty="0"/>
              <a:t>- активисты молодежной организации «Молодой Ярославль»;</a:t>
            </a:r>
            <a:endParaRPr lang="ru-RU" sz="1800" dirty="0"/>
          </a:p>
          <a:p>
            <a:r>
              <a:rPr lang="ru-RU" sz="1800" i="1" dirty="0"/>
              <a:t>- центр подготовки волонтеров С(А)ФУ имени М.В. Ломоносова</a:t>
            </a:r>
            <a:endParaRPr lang="ru-RU" sz="1800" dirty="0"/>
          </a:p>
          <a:p>
            <a:r>
              <a:rPr lang="ru-RU" sz="1800" i="1" dirty="0"/>
              <a:t>-  АРМЭОО «</a:t>
            </a:r>
            <a:r>
              <a:rPr lang="ru-RU" sz="1800" i="1" dirty="0" err="1"/>
              <a:t>Этас</a:t>
            </a:r>
            <a:r>
              <a:rPr lang="ru-RU" sz="1800" i="1" dirty="0"/>
              <a:t>»;</a:t>
            </a:r>
            <a:endParaRPr lang="ru-RU" sz="1800" dirty="0"/>
          </a:p>
          <a:p>
            <a:r>
              <a:rPr lang="ru-RU" sz="1800" i="1" dirty="0"/>
              <a:t>- Архангельский городской  штаб школьников;</a:t>
            </a:r>
            <a:endParaRPr lang="ru-RU" sz="1800" dirty="0"/>
          </a:p>
          <a:p>
            <a:r>
              <a:rPr lang="ru-RU" sz="1800" i="1" dirty="0"/>
              <a:t>- экологический консалтинговый центр и общественная организация «</a:t>
            </a:r>
            <a:r>
              <a:rPr lang="ru-RU" sz="1800" i="1" dirty="0" err="1"/>
              <a:t>Биармия</a:t>
            </a:r>
            <a:r>
              <a:rPr lang="ru-RU" sz="1800" i="1" dirty="0"/>
              <a:t>»;</a:t>
            </a:r>
            <a:endParaRPr lang="ru-RU" sz="1800" dirty="0"/>
          </a:p>
          <a:p>
            <a:r>
              <a:rPr lang="ru-RU" sz="1800" i="1" dirty="0"/>
              <a:t>- приют  для бездомных собак «Островок надежды».</a:t>
            </a:r>
            <a:endParaRPr lang="ru-RU" sz="1800" dirty="0"/>
          </a:p>
        </p:txBody>
      </p:sp>
      <p:pic>
        <p:nvPicPr>
          <p:cNvPr id="4" name="Picture 6" descr="детский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92087" cy="79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08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632848" cy="1143000"/>
          </a:xfrm>
        </p:spPr>
        <p:txBody>
          <a:bodyPr/>
          <a:lstStyle/>
          <a:p>
            <a:r>
              <a:rPr lang="ru-RU" i="1" dirty="0"/>
              <a:t>Как создать отряд в своей школе?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060848"/>
            <a:ext cx="7101408" cy="4176464"/>
          </a:xfrm>
        </p:spPr>
        <p:txBody>
          <a:bodyPr>
            <a:normAutofit fontScale="55000" lnSpcReduction="20000"/>
          </a:bodyPr>
          <a:lstStyle/>
          <a:p>
            <a:pPr marL="45720" indent="0"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Опрос общественного мнения</a:t>
            </a:r>
          </a:p>
          <a:p>
            <a:pPr marL="45720" indent="0">
              <a:buNone/>
            </a:pPr>
            <a:r>
              <a:rPr lang="ru-RU" sz="3200" dirty="0"/>
              <a:t>(провести анкетирование в классе/школе)</a:t>
            </a:r>
          </a:p>
          <a:p>
            <a:pPr marL="45720" indent="0">
              <a:buNone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Организация и проведение общего собрания </a:t>
            </a:r>
          </a:p>
          <a:p>
            <a:pPr marL="45720" indent="0">
              <a:buNone/>
            </a:pPr>
            <a:r>
              <a:rPr lang="ru-RU" sz="3200" dirty="0"/>
              <a:t>(примерная повестка: информация о деятельности Детской организации; принятие решения создании отряда в школе и вступлении в Детскую организацию; выборы Совета отряда и представителей отряда в окружном совете и штабе)</a:t>
            </a:r>
          </a:p>
          <a:p>
            <a:pPr marL="45720" indent="0">
              <a:buNone/>
            </a:pPr>
            <a:r>
              <a:rPr lang="ru-RU" sz="3200" b="1" dirty="0"/>
              <a:t>3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Направление протокола общего собрания, паспорта отряда в Штаб ДО</a:t>
            </a:r>
          </a:p>
          <a:p>
            <a:pPr marL="45720" indent="0">
              <a:buNone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Выборы направления деятельности отряда</a:t>
            </a:r>
          </a:p>
          <a:p>
            <a:pPr marL="45720" indent="0"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плана работы отряда на учебный год</a:t>
            </a:r>
          </a:p>
          <a:p>
            <a:pPr marL="45720" indent="0">
              <a:buNone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Посвящение в активисты на торжественной линейке 19 мая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детский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92087" cy="79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25668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347</TotalTime>
  <Words>649</Words>
  <Application>Microsoft Office PowerPoint</Application>
  <PresentationFormat>Экран (4:3)</PresentationFormat>
  <Paragraphs>76</Paragraphs>
  <Slides>17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Воздушный поток</vt:lpstr>
      <vt:lpstr>Документ Microsoft Visio</vt:lpstr>
      <vt:lpstr>«Участие в деятельности Детской организации «Юность Архангельска» как способ организации воспитательной работы в образовательном учреждении.</vt:lpstr>
      <vt:lpstr>«портрет выпускника основной школы» (ФГОС ООО)</vt:lpstr>
      <vt:lpstr>Детская организация «Юность Архангельска» </vt:lpstr>
      <vt:lpstr>Структура Детской организации «Юность Архангельска» </vt:lpstr>
      <vt:lpstr>     Схема взаимодействия Детской              организации «Юность Архангельска» </vt:lpstr>
      <vt:lpstr>     Мероприятия Детской              организации «Юность Архангельска» </vt:lpstr>
      <vt:lpstr>«ЮНА» сегодня:</vt:lpstr>
      <vt:lpstr>Сотрудничество</vt:lpstr>
      <vt:lpstr>Как создать отряд в своей школе?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Кузнецова Валерия</cp:lastModifiedBy>
  <cp:revision>28</cp:revision>
  <dcterms:created xsi:type="dcterms:W3CDTF">2015-09-14T11:53:07Z</dcterms:created>
  <dcterms:modified xsi:type="dcterms:W3CDTF">2015-11-25T18:44:15Z</dcterms:modified>
</cp:coreProperties>
</file>