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7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FFFFCC">
                <a:lumMod val="88000"/>
                <a:lumOff val="12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75" y="7937"/>
            <a:ext cx="8784976" cy="1152128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/>
                <a:ea typeface="Times New Roman"/>
              </a:rPr>
              <a:t>Муниципальное </a:t>
            </a:r>
            <a:r>
              <a:rPr lang="ru-RU" sz="2200" dirty="0">
                <a:latin typeface="Times New Roman"/>
                <a:ea typeface="Times New Roman"/>
              </a:rPr>
              <a:t>бюджетное общеобразовательное учреждение </a:t>
            </a:r>
            <a:r>
              <a:rPr lang="ru-RU" sz="2200" dirty="0" smtClean="0">
                <a:latin typeface="Times New Roman"/>
                <a:ea typeface="Times New Roman"/>
              </a:rPr>
              <a:t/>
            </a:r>
            <a:br>
              <a:rPr lang="ru-RU" sz="2200" dirty="0" smtClean="0">
                <a:latin typeface="Times New Roman"/>
                <a:ea typeface="Times New Roman"/>
              </a:rPr>
            </a:br>
            <a:r>
              <a:rPr lang="ru-RU" sz="2200" dirty="0" smtClean="0">
                <a:latin typeface="Times New Roman"/>
                <a:ea typeface="Times New Roman"/>
              </a:rPr>
              <a:t>муниципального </a:t>
            </a:r>
            <a:r>
              <a:rPr lang="ru-RU" sz="2200" dirty="0">
                <a:latin typeface="Times New Roman"/>
                <a:ea typeface="Times New Roman"/>
              </a:rPr>
              <a:t>образования "Город </a:t>
            </a:r>
            <a:r>
              <a:rPr lang="ru-RU" sz="2200" dirty="0" smtClean="0">
                <a:latin typeface="Times New Roman"/>
                <a:ea typeface="Times New Roman"/>
              </a:rPr>
              <a:t>Архангельск</a:t>
            </a:r>
            <a:r>
              <a:rPr lang="ru-RU" sz="2200" dirty="0">
                <a:latin typeface="Times New Roman"/>
                <a:ea typeface="Times New Roman"/>
              </a:rPr>
              <a:t> "</a:t>
            </a:r>
            <a:r>
              <a:rPr lang="ru-RU" sz="2200" dirty="0" smtClean="0">
                <a:latin typeface="Times New Roman"/>
                <a:ea typeface="Times New Roman"/>
              </a:rPr>
              <a:t/>
            </a:r>
            <a:br>
              <a:rPr lang="ru-RU" sz="2200" dirty="0" smtClean="0">
                <a:latin typeface="Times New Roman"/>
                <a:ea typeface="Times New Roman"/>
              </a:rPr>
            </a:br>
            <a:r>
              <a:rPr lang="ru-RU" sz="2200" dirty="0" smtClean="0">
                <a:latin typeface="Times New Roman"/>
                <a:ea typeface="Times New Roman"/>
              </a:rPr>
              <a:t> </a:t>
            </a:r>
            <a:r>
              <a:rPr lang="ru-RU" sz="2200" dirty="0">
                <a:latin typeface="Times New Roman"/>
                <a:ea typeface="Times New Roman"/>
              </a:rPr>
              <a:t>"Гимназия № 3 имени К.П. Гемп"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5617" y="148478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Bookman Old Style" pitchFamily="18" charset="0"/>
              </a:rPr>
              <a:t>Городской методический семинар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в рамках работы 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опорного учреждения системы образования 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муниципального образования "Город Архангельск" 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/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Проект "Методическое сопровождение 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педагогов-организаторов образовательных учреждений города Архангельска в условиях обновления содержания образования"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dirty="0">
                <a:latin typeface="Bookman Old Style" pitchFamily="18" charset="0"/>
              </a:rPr>
              <a:t> </a:t>
            </a:r>
            <a:br>
              <a:rPr lang="ru-RU" sz="2400" dirty="0">
                <a:latin typeface="Bookman Old Style" pitchFamily="18" charset="0"/>
              </a:rPr>
            </a:br>
            <a:r>
              <a:rPr lang="ru-RU" sz="2400" b="1" dirty="0">
                <a:latin typeface="Bookman Old Style" pitchFamily="18" charset="0"/>
              </a:rPr>
              <a:t>"Лаборатория  </a:t>
            </a:r>
            <a:r>
              <a:rPr lang="ru-RU" sz="2400" b="1" dirty="0" smtClean="0">
                <a:latin typeface="Bookman Old Style" pitchFamily="18" charset="0"/>
              </a:rPr>
              <a:t>педагога-организатора"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6" name="AutoShape 2" descr="https://mail.yandex.ru/message_part/%D0%91%D0%B5%D0%B7%D1%8B%D0%BC%D1%8F%D0%BD%D0%BD%D1%8B%D0%B9.JPG?_uid=33092369&amp;name=%D0%91%D0%B5%D0%B7%D1%8B%D0%BC%D1%8F%D0%BD%D0%BD%D1%8B%D0%B9.JPG&amp;hid=1.2&amp;ids=2470000003742436170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mail.yandex.ru/message_part/%D0%91%D0%B5%D0%B7%D1%8B%D0%BC%D1%8F%D0%BD%D0%BD%D1%8B%D0%B9.JPG?_uid=33092369&amp;name=%D0%91%D0%B5%D0%B7%D1%8B%D0%BC%D1%8F%D0%BD%D0%BD%D1%8B%D0%B9.JPG&amp;hid=1.2&amp;ids=2470000003742436170&amp;no_disposition=y&amp;exif_rotate=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Благодарим 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 сотрудничество! 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5124" name="Picture 4" descr="http://cs628330.vk.me/v628330729/18fcd/nfqcoShll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4752528" cy="31634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26642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Презентация проекта 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«</a:t>
            </a:r>
            <a:r>
              <a:rPr lang="ru-RU" sz="2800" dirty="0">
                <a:latin typeface="Bookman Old Style" pitchFamily="18" charset="0"/>
              </a:rPr>
              <a:t>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br>
              <a:rPr lang="ru-RU" sz="2800" dirty="0">
                <a:latin typeface="Bookman Old Style" pitchFamily="18" charset="0"/>
              </a:rPr>
            </a:b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7016824" cy="1752600"/>
          </a:xfrm>
        </p:spPr>
        <p:txBody>
          <a:bodyPr>
            <a:normAutofit/>
          </a:bodyPr>
          <a:lstStyle/>
          <a:p>
            <a:pPr algn="r"/>
            <a:r>
              <a:rPr lang="ru-RU" sz="2200" i="1" dirty="0">
                <a:solidFill>
                  <a:schemeClr val="tx1"/>
                </a:solidFill>
                <a:latin typeface="Bookman Old Style" pitchFamily="18" charset="0"/>
              </a:rPr>
              <a:t>Заборская Наталья Сергеевна, </a:t>
            </a:r>
          </a:p>
          <a:p>
            <a:pPr algn="r"/>
            <a:r>
              <a:rPr lang="ru-RU" sz="2200" i="1" dirty="0">
                <a:solidFill>
                  <a:schemeClr val="tx1"/>
                </a:solidFill>
                <a:latin typeface="Bookman Old Style" pitchFamily="18" charset="0"/>
              </a:rPr>
              <a:t>заместитель директора </a:t>
            </a:r>
            <a:endParaRPr lang="ru-RU" sz="2200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ru-RU" sz="2200" i="1" dirty="0" smtClean="0">
                <a:solidFill>
                  <a:schemeClr val="tx1"/>
                </a:solidFill>
                <a:latin typeface="Bookman Old Style" pitchFamily="18" charset="0"/>
              </a:rPr>
              <a:t>МБОУ </a:t>
            </a:r>
            <a:r>
              <a:rPr lang="ru-RU" sz="2200" i="1" dirty="0">
                <a:solidFill>
                  <a:schemeClr val="tx1"/>
                </a:solidFill>
                <a:latin typeface="Bookman Old Style" pitchFamily="18" charset="0"/>
              </a:rPr>
              <a:t>Гимназия №3</a:t>
            </a:r>
          </a:p>
          <a:p>
            <a:endParaRPr lang="ru-RU" dirty="0"/>
          </a:p>
        </p:txBody>
      </p:sp>
      <p:pic>
        <p:nvPicPr>
          <p:cNvPr id="4" name="Рисунок 3" descr="D:\Фото\с фотика ноябрь\PB110002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3240360" cy="2570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6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Bookman Old Style" pitchFamily="18" charset="0"/>
              </a:rPr>
              <a:t>Цель проекта</a:t>
            </a:r>
            <a:r>
              <a:rPr lang="ru-RU" dirty="0">
                <a:latin typeface="Bookman Old Style" pitchFamily="18" charset="0"/>
              </a:rPr>
              <a:t> – методическое сопровождение педагогов-организаторов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образовательных учреждений города Архангельска.</a:t>
            </a:r>
          </a:p>
          <a:p>
            <a:pPr marL="0" indent="0">
              <a:buNone/>
            </a:pPr>
            <a:r>
              <a:rPr lang="ru-RU" b="1" dirty="0">
                <a:latin typeface="Bookman Old Style" pitchFamily="18" charset="0"/>
              </a:rPr>
              <a:t>Задачи проекта</a:t>
            </a:r>
            <a:r>
              <a:rPr lang="ru-RU" b="1" dirty="0" smtClean="0">
                <a:latin typeface="Bookman Old Style" pitchFamily="18" charset="0"/>
              </a:rPr>
              <a:t>:</a:t>
            </a:r>
            <a:endParaRPr lang="ru-RU" dirty="0">
              <a:latin typeface="Bookman Old Style" pitchFamily="18" charset="0"/>
            </a:endParaRPr>
          </a:p>
          <a:p>
            <a:pPr lvl="0"/>
            <a:r>
              <a:rPr lang="ru-RU" dirty="0">
                <a:latin typeface="Bookman Old Style" pitchFamily="18" charset="0"/>
              </a:rPr>
              <a:t>Подготовить педагогов-организаторов к включению в инновационную деятельность, к освоению современных технологий воспитания.</a:t>
            </a:r>
          </a:p>
          <a:p>
            <a:pPr lvl="0"/>
            <a:r>
              <a:rPr lang="ru-RU" dirty="0">
                <a:latin typeface="Bookman Old Style" pitchFamily="18" charset="0"/>
              </a:rPr>
              <a:t>Организовать работу по  выявлению и распространению успешного опыта работы педагогов-организаторов.</a:t>
            </a:r>
          </a:p>
          <a:p>
            <a:pPr lvl="0"/>
            <a:r>
              <a:rPr lang="ru-RU" dirty="0">
                <a:latin typeface="Bookman Old Style" pitchFamily="18" charset="0"/>
              </a:rPr>
              <a:t>Оказать методическую помощь педагогам-организаторам со стажем работы до 3-х лет.</a:t>
            </a:r>
          </a:p>
          <a:p>
            <a:pPr lvl="0"/>
            <a:r>
              <a:rPr lang="ru-RU" dirty="0">
                <a:latin typeface="Bookman Old Style" pitchFamily="18" charset="0"/>
              </a:rPr>
              <a:t>Создать банк данных методических материалов по  организации внеклассной деятельности в образовательном учреждении.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123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Проект </a:t>
            </a:r>
            <a:r>
              <a:rPr lang="ru-RU" sz="2400" dirty="0">
                <a:latin typeface="Bookman Old Style" pitchFamily="18" charset="0"/>
              </a:rPr>
              <a:t>поможет повысить качество воспитательной работы и профессиональное мастерство педагогов-организаторов. </a:t>
            </a:r>
            <a:endParaRPr lang="ru-RU" sz="2400" dirty="0" smtClean="0">
              <a:latin typeface="Bookman Old Style" pitchFamily="18" charset="0"/>
            </a:endParaRPr>
          </a:p>
          <a:p>
            <a:r>
              <a:rPr lang="ru-RU" sz="2400" dirty="0" smtClean="0">
                <a:latin typeface="Bookman Old Style" pitchFamily="18" charset="0"/>
              </a:rPr>
              <a:t>Реализация </a:t>
            </a:r>
            <a:r>
              <a:rPr lang="ru-RU" sz="2400" dirty="0">
                <a:latin typeface="Bookman Old Style" pitchFamily="18" charset="0"/>
              </a:rPr>
              <a:t>проекта </a:t>
            </a:r>
            <a:r>
              <a:rPr lang="ru-RU" sz="2400" dirty="0" smtClean="0">
                <a:latin typeface="Bookman Old Style" pitchFamily="18" charset="0"/>
              </a:rPr>
              <a:t>- через </a:t>
            </a:r>
            <a:r>
              <a:rPr lang="ru-RU" sz="2400" dirty="0">
                <a:latin typeface="Bookman Old Style" pitchFamily="18" charset="0"/>
              </a:rPr>
              <a:t>проведение семинаров, круглых столов, мастер-классов, конкурсы методических материалов и разработок для педагогов-организаторов.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4100" name="Picture 4" descr="http://bank-garantiya.ru/uploads/posts/2013-03/1362463874_trebovaniya-k-bankovskoy-garant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4365104"/>
            <a:ext cx="15906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5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Bookman Old Style" pitchFamily="18" charset="0"/>
              </a:rPr>
              <a:t>Ведущие функциями педагога-организатора: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>
                <a:latin typeface="Bookman Old Style" pitchFamily="18" charset="0"/>
              </a:rPr>
              <a:t>воспитательная, 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защитная</a:t>
            </a:r>
            <a:r>
              <a:rPr lang="ru-RU" sz="2400" dirty="0">
                <a:latin typeface="Bookman Old Style" pitchFamily="18" charset="0"/>
              </a:rPr>
              <a:t>, 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организационно-управленческая</a:t>
            </a:r>
            <a:r>
              <a:rPr lang="ru-RU" sz="2400" dirty="0">
                <a:latin typeface="Bookman Old Style" pitchFamily="18" charset="0"/>
              </a:rPr>
              <a:t>, 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методическая</a:t>
            </a:r>
            <a:r>
              <a:rPr lang="ru-RU" sz="2400" dirty="0">
                <a:latin typeface="Bookman Old Style" pitchFamily="18" charset="0"/>
              </a:rPr>
              <a:t>, 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профилактическая.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1026" name="Picture 2" descr="http://img.espicture.ru/1/kartinki--dlya-prezentaytsii-ycheloveychki-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7" y="2942774"/>
            <a:ext cx="4098677" cy="357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Bookman Old Style" pitchFamily="18" charset="0"/>
              </a:rPr>
              <a:t>Педагог-организатор</a:t>
            </a:r>
            <a:r>
              <a:rPr lang="ru-RU" sz="2400" dirty="0" smtClean="0">
                <a:latin typeface="Bookman Old Style" pitchFamily="18" charset="0"/>
              </a:rPr>
              <a:t> «</a:t>
            </a:r>
            <a:r>
              <a:rPr lang="ru-RU" sz="2400" dirty="0">
                <a:latin typeface="Bookman Old Style" pitchFamily="18" charset="0"/>
              </a:rPr>
              <a:t>координирует деятельность детско-юношеских обществ, организаций, объединений, содействует образованию детско-юношеских общественных организаций и объединений и реализации целей и задач, предусмотренных их уставами</a:t>
            </a:r>
            <a:r>
              <a:rPr lang="ru-RU" sz="2400" dirty="0" smtClean="0">
                <a:latin typeface="Bookman Old Style" pitchFamily="18" charset="0"/>
              </a:rPr>
              <a:t>» (ТКХ). 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6" name="Picture 2" descr="http://t2.ftcdn.net/jpg/00/32/66/15/220_F_32661504_uj84RzHYKMaZNosYp3mlFHrAlWu5Hm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6522">
            <a:off x="6857999" y="3834584"/>
            <a:ext cx="1883705" cy="2762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3676" y="1397674"/>
            <a:ext cx="66146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Bookman Old Style" pitchFamily="18" charset="0"/>
              </a:rPr>
              <a:t>Одной из актуальных задач работы педагога-организатора является не только создание условий для полноценного досуга школьников, способствующего многогранному развитию ребенка в свободное от учебы время, но и обучение детей и родителей правильной организации свободного времени, </a:t>
            </a:r>
            <a:r>
              <a:rPr lang="ru-RU" sz="2400" i="1" dirty="0">
                <a:latin typeface="Bookman Old Style" pitchFamily="18" charset="0"/>
              </a:rPr>
              <a:t>воспитание у них культуры досуговой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7879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Bookman Old Style" pitchFamily="18" charset="0"/>
              </a:rPr>
              <a:t>Деятельность педагога-организатора </a:t>
            </a:r>
            <a:endParaRPr lang="ru-RU" sz="2400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по формированию </a:t>
            </a:r>
            <a:r>
              <a:rPr lang="ru-RU" sz="2400" dirty="0">
                <a:latin typeface="Bookman Old Style" pitchFamily="18" charset="0"/>
              </a:rPr>
              <a:t>здорового образа </a:t>
            </a:r>
            <a:r>
              <a:rPr lang="ru-RU" sz="2400" dirty="0" smtClean="0">
                <a:latin typeface="Bookman Old Style" pitchFamily="18" charset="0"/>
              </a:rPr>
              <a:t>жизни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по предупреждению </a:t>
            </a:r>
            <a:r>
              <a:rPr lang="ru-RU" sz="2400" dirty="0">
                <a:latin typeface="Bookman Old Style" pitchFamily="18" charset="0"/>
              </a:rPr>
              <a:t>противоправного поведения </a:t>
            </a:r>
            <a:r>
              <a:rPr lang="ru-RU" sz="2400" dirty="0" smtClean="0">
                <a:latin typeface="Bookman Old Style" pitchFamily="18" charset="0"/>
              </a:rPr>
              <a:t>учащихся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по координированию </a:t>
            </a:r>
            <a:r>
              <a:rPr lang="ru-RU" sz="2400" dirty="0">
                <a:latin typeface="Bookman Old Style" pitchFamily="18" charset="0"/>
              </a:rPr>
              <a:t>внеурочной воспитательной </a:t>
            </a:r>
            <a:r>
              <a:rPr lang="ru-RU" sz="2400" dirty="0" smtClean="0">
                <a:latin typeface="Bookman Old Style" pitchFamily="18" charset="0"/>
              </a:rPr>
              <a:t>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по организации ученического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8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«Методическое сопровождение педагогов-организаторов образовательных учреждений города Архангельска в условиях обновления содержания образования»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009985"/>
              </p:ext>
            </p:extLst>
          </p:nvPr>
        </p:nvGraphicFramePr>
        <p:xfrm>
          <a:off x="611561" y="1772816"/>
          <a:ext cx="7920879" cy="26416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84175"/>
                <a:gridCol w="3744416"/>
                <a:gridCol w="2592288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Апрель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Мастер-класс</a:t>
                      </a:r>
                      <a:r>
                        <a:rPr lang="ru-RU" sz="20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«Калейдоскоп идей»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Педагоги-организаторы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Декабрь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 Семинар</a:t>
                      </a:r>
                      <a:r>
                        <a:rPr lang="ru-RU" sz="20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«Формирование ключевых компетенций через педагогическую и профессиональную деятельность педагога-организатора»</a:t>
                      </a: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itchFamily="18" charset="0"/>
                        </a:rPr>
                        <a:t>Педагоги-организаторы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Bookman Old Style" pitchFamily="18" charset="0"/>
                      </a:endParaRPr>
                    </a:p>
                  </a:txBody>
                  <a:tcPr marL="50800" marR="50800" marT="50800" marB="5080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/>
            </a:r>
            <a:br>
              <a:rPr lang="ru-RU" dirty="0"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12474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План работы на 2016 год 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444" y="4611231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ookman Old Style" pitchFamily="18" charset="0"/>
              </a:rPr>
              <a:t>Конкурс методических разработок «Творчество педагога-организатора</a:t>
            </a:r>
            <a:r>
              <a:rPr lang="ru-RU" sz="2000" dirty="0" smtClean="0">
                <a:latin typeface="Bookman Old Style" pitchFamily="18" charset="0"/>
              </a:rPr>
              <a:t>» - ноябрь 2016г.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>
                <a:latin typeface="Bookman Old Style" pitchFamily="18" charset="0"/>
              </a:rPr>
              <a:t>Организация виртуальной выставки методических пособий.</a:t>
            </a:r>
          </a:p>
          <a:p>
            <a:pPr algn="ctr"/>
            <a:r>
              <a:rPr lang="ru-RU" sz="2000" dirty="0">
                <a:latin typeface="Bookman Old Style" pitchFamily="18" charset="0"/>
              </a:rPr>
              <a:t>Формирование  библиотеки </a:t>
            </a:r>
            <a:r>
              <a:rPr lang="ru-RU" sz="2000" dirty="0" smtClean="0">
                <a:latin typeface="Bookman Old Style" pitchFamily="18" charset="0"/>
              </a:rPr>
              <a:t>документов на сайте гимназии </a:t>
            </a:r>
            <a:r>
              <a:rPr lang="en-US" sz="2000" dirty="0" smtClean="0">
                <a:latin typeface="Bookman Old Style" pitchFamily="18" charset="0"/>
              </a:rPr>
              <a:t>www.gimnasia3.ru</a:t>
            </a:r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377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бюджетное общеобразовательное учреждение  муниципального образования "Город Архангельск "  "Гимназия № 3 имени К.П. Гемп" </vt:lpstr>
      <vt:lpstr>Презентация проекта  «Методическое сопровождение педагогов-организаторов образовательных учреждений города Архангельска в условиях обновления содержания образования» 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«Методическое сопровождение педагогов-организаторов образовательных учреждений города Архангельска в условиях обновления содержания образования»</vt:lpstr>
      <vt:lpstr>Благодарим  за сотрудничество!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муниципального образования "Город Архангельск "  "Гимназия № 3 имени К.П. Гемп"</dc:title>
  <dc:creator>Заборская</dc:creator>
  <cp:lastModifiedBy>Кузнецова Валерия</cp:lastModifiedBy>
  <cp:revision>10</cp:revision>
  <dcterms:created xsi:type="dcterms:W3CDTF">2015-11-23T06:01:50Z</dcterms:created>
  <dcterms:modified xsi:type="dcterms:W3CDTF">2015-11-25T19:00:03Z</dcterms:modified>
</cp:coreProperties>
</file>