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6" r:id="rId3"/>
    <p:sldId id="302" r:id="rId4"/>
    <p:sldId id="315" r:id="rId5"/>
    <p:sldId id="289" r:id="rId6"/>
    <p:sldId id="317" r:id="rId7"/>
    <p:sldId id="320" r:id="rId8"/>
    <p:sldId id="318" r:id="rId9"/>
    <p:sldId id="321" r:id="rId10"/>
    <p:sldId id="322" r:id="rId11"/>
    <p:sldId id="319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3238" autoAdjust="0"/>
  </p:normalViewPr>
  <p:slideViewPr>
    <p:cSldViewPr>
      <p:cViewPr>
        <p:scale>
          <a:sx n="75" d="100"/>
          <a:sy n="75" d="100"/>
        </p:scale>
        <p:origin x="-126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67871D-5ABC-4604-8736-3EA284DAD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42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E40482-8B81-41E0-949A-D93449225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10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EBEC1-0A19-4923-BBE7-626972AD4F7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23EC6-D7B2-4419-80A4-163848B59A7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35FE2-B934-41B6-BB25-03A80DB7F198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651B-5A30-4E12-804A-330A57FAB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E6604-410D-4E1C-A5AF-E4912918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5DB71-BA0A-416A-BEAB-071AFBAC5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5CC69-3E52-402D-9BB3-4CAA1CE57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3726-E5E5-416F-9697-9CEDE56DF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ED2A6-36F4-47F8-81A6-6B46084DD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ED4A-2ED0-425A-9606-DBC92253F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57E62-A57E-4DCD-8292-282D3DB7B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85CB8-6B75-421C-9FB5-3826B8B55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C03E-60A9-4D77-B277-F2C07335D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41ED-A948-43FB-BEAD-ACC5F1D8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0DA5E-EA80-4832-9BBC-AC7677B47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785786" y="2428868"/>
            <a:ext cx="774665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Georgia" pitchFamily="18" charset="0"/>
              </a:rPr>
              <a:t>       Специфика организации совместной    </a:t>
            </a:r>
            <a:r>
              <a:rPr lang="ru-RU" sz="2400" b="1" dirty="0" err="1" smtClean="0">
                <a:solidFill>
                  <a:schemeClr val="accent3"/>
                </a:solidFill>
                <a:latin typeface="Georgia" pitchFamily="18" charset="0"/>
              </a:rPr>
              <a:t>досуговой</a:t>
            </a:r>
            <a:r>
              <a:rPr lang="ru-RU" sz="2400" b="1" dirty="0" smtClean="0">
                <a:solidFill>
                  <a:schemeClr val="accent3"/>
                </a:solidFill>
                <a:latin typeface="Georgia" pitchFamily="18" charset="0"/>
              </a:rPr>
              <a:t> деятельности детей и родителей в учреждениях дополнительного образования.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Georgia" pitchFamily="18" charset="0"/>
              </a:rPr>
              <a:t>(Из опыта работы творческого объединения «Театральный мир» МБУ ДО  «Детский (подростковый) центр «РАДУГА» )</a:t>
            </a:r>
          </a:p>
          <a:p>
            <a:pPr algn="ctr"/>
            <a:endParaRPr lang="ru-RU" sz="2400" b="1" dirty="0" smtClean="0">
              <a:solidFill>
                <a:schemeClr val="accent3"/>
              </a:solidFill>
              <a:latin typeface="Georgia" pitchFamily="18" charset="0"/>
            </a:endParaRPr>
          </a:p>
          <a:p>
            <a:pPr algn="r"/>
            <a:endParaRPr lang="ru-RU" sz="2400" b="1" dirty="0" smtClean="0">
              <a:solidFill>
                <a:schemeClr val="accent3"/>
              </a:solidFill>
              <a:latin typeface="Georgia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accent3"/>
                </a:solidFill>
                <a:latin typeface="Georgia" pitchFamily="18" charset="0"/>
              </a:rPr>
              <a:t>ПДО  </a:t>
            </a:r>
            <a:r>
              <a:rPr lang="ru-RU" sz="2400" b="1" dirty="0" smtClean="0">
                <a:solidFill>
                  <a:schemeClr val="accent3"/>
                </a:solidFill>
                <a:latin typeface="Georgia" pitchFamily="18" charset="0"/>
              </a:rPr>
              <a:t>- </a:t>
            </a:r>
            <a:r>
              <a:rPr lang="ru-RU" sz="2400" b="1" dirty="0" err="1" smtClean="0">
                <a:solidFill>
                  <a:schemeClr val="accent3"/>
                </a:solidFill>
                <a:latin typeface="Georgia" pitchFamily="18" charset="0"/>
              </a:rPr>
              <a:t>Корешкова</a:t>
            </a:r>
            <a:r>
              <a:rPr lang="ru-RU" sz="2400" b="1" dirty="0" smtClean="0">
                <a:solidFill>
                  <a:schemeClr val="accent3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  <a:latin typeface="Georgia" pitchFamily="18" charset="0"/>
              </a:rPr>
              <a:t>Т.О</a:t>
            </a:r>
            <a:r>
              <a:rPr lang="ru-RU" sz="2400" b="1" dirty="0" smtClean="0">
                <a:solidFill>
                  <a:schemeClr val="accent3"/>
                </a:solidFill>
                <a:latin typeface="Georgia" pitchFamily="18" charset="0"/>
              </a:rPr>
              <a:t>.</a:t>
            </a:r>
          </a:p>
          <a:p>
            <a:pPr algn="r"/>
            <a:endParaRPr lang="ru-RU" sz="2400" b="1" dirty="0">
              <a:solidFill>
                <a:schemeClr val="accent3"/>
              </a:solidFill>
              <a:latin typeface="Georgia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/>
                </a:solidFill>
                <a:latin typeface="Georgia" pitchFamily="18" charset="0"/>
              </a:rPr>
              <a:t>Архангельск, 2017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623869"/>
          </a:xfrm>
        </p:spPr>
        <p:txBody>
          <a:bodyPr/>
          <a:lstStyle/>
          <a:p>
            <a:r>
              <a:rPr lang="ru-RU" dirty="0" smtClean="0"/>
              <a:t>Масленица</a:t>
            </a:r>
            <a:endParaRPr lang="ru-RU" dirty="0"/>
          </a:p>
        </p:txBody>
      </p:sp>
      <p:pic>
        <p:nvPicPr>
          <p:cNvPr id="4" name="Содержимое 3" descr="Ywj7W-UM9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4607806" cy="3684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sLAlJp3F5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857496"/>
            <a:ext cx="4143372" cy="2754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C3H5Q6Y0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5" y="70821"/>
            <a:ext cx="4714876" cy="314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Bue_544uC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3357562"/>
            <a:ext cx="3929090" cy="3265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Georgia" pitchFamily="18" charset="0"/>
              </a:rPr>
              <a:t>Педагогов дополнительного образования и родителей объединяет забота о здоровье, развитии ребёнка, создание атмосферы доверия и личностного успеха в совместной деятельности.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492375"/>
            <a:ext cx="6296025" cy="2159000"/>
          </a:xfrm>
        </p:spPr>
        <p:txBody>
          <a:bodyPr/>
          <a:lstStyle/>
          <a:p>
            <a:pPr algn="ctr" eaLnBrk="1" hangingPunct="1"/>
            <a:r>
              <a:rPr lang="ru-RU" sz="3600" i="1" u="sng" smtClean="0">
                <a:latin typeface="Georgia" pitchFamily="18" charset="0"/>
              </a:rPr>
              <a:t/>
            </a:r>
            <a:br>
              <a:rPr lang="ru-RU" sz="3600" i="1" u="sng" smtClean="0">
                <a:latin typeface="Georgia" pitchFamily="18" charset="0"/>
              </a:rPr>
            </a:br>
            <a:r>
              <a:rPr lang="ru-RU" sz="3600" i="1" u="sng" smtClean="0">
                <a:latin typeface="Georgia" pitchFamily="18" charset="0"/>
              </a:rPr>
              <a:t>Спасибо за внимание!</a:t>
            </a:r>
            <a:br>
              <a:rPr lang="ru-RU" sz="3600" i="1" u="sng" smtClean="0">
                <a:latin typeface="Georgia" pitchFamily="18" charset="0"/>
              </a:rPr>
            </a:br>
            <a:r>
              <a:rPr lang="ru-RU" sz="3200" u="sng" smtClean="0">
                <a:latin typeface="Georgia" pitchFamily="18" charset="0"/>
              </a:rPr>
              <a:t/>
            </a:r>
            <a:br>
              <a:rPr lang="ru-RU" sz="3200" u="sng" smtClean="0">
                <a:latin typeface="Georgia" pitchFamily="18" charset="0"/>
              </a:rPr>
            </a:br>
            <a:endParaRPr lang="ru-RU" i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 «</a:t>
            </a:r>
            <a:r>
              <a:rPr lang="ru-RU" sz="2800" b="1" dirty="0" smtClean="0"/>
              <a:t>Дополнительное образование – это самостоятельный, самоценный, личностно-ориентированный вид образования, способный к удовлетворению индивидуальных и творческих потребностей личности</a:t>
            </a:r>
            <a:r>
              <a:rPr lang="ru-RU" sz="2800" b="1" dirty="0" smtClean="0"/>
              <a:t>»</a:t>
            </a: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 algn="r">
              <a:buNone/>
            </a:pPr>
            <a:r>
              <a:rPr lang="ru-RU" sz="1200" b="1" dirty="0" smtClean="0"/>
              <a:t>Л.Н.  </a:t>
            </a:r>
            <a:r>
              <a:rPr lang="ru-RU" sz="1200" b="1" dirty="0" err="1" smtClean="0"/>
              <a:t>Буйлова</a:t>
            </a:r>
            <a:endParaRPr lang="ru-RU" sz="1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427537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u="sng" dirty="0" smtClean="0">
                <a:latin typeface="Times New Roman" pitchFamily="18" charset="0"/>
              </a:rPr>
              <a:t>МЫ </a:t>
            </a:r>
            <a:r>
              <a:rPr lang="ru-RU" sz="1800" b="1" dirty="0">
                <a:latin typeface="Times New Roman" pitchFamily="18" charset="0"/>
              </a:rPr>
              <a:t>– это союз мальчишек и девчонок, а также их родителей </a:t>
            </a:r>
            <a:r>
              <a:rPr lang="ru-RU" sz="1800" b="1" dirty="0" smtClean="0">
                <a:latin typeface="Times New Roman" pitchFamily="18" charset="0"/>
              </a:rPr>
              <a:t>и</a:t>
            </a:r>
            <a:r>
              <a:rPr lang="ru-RU" sz="1800" b="1" dirty="0">
                <a:latin typeface="Times New Roman" pitchFamily="18" charset="0"/>
              </a:rPr>
              <a:t>, конечно </a:t>
            </a:r>
            <a:r>
              <a:rPr lang="ru-RU" sz="1800" b="1" dirty="0" smtClean="0">
                <a:latin typeface="Times New Roman" pitchFamily="18" charset="0"/>
              </a:rPr>
              <a:t>же,</a:t>
            </a:r>
          </a:p>
          <a:p>
            <a:pPr>
              <a:buFontTx/>
              <a:buNone/>
            </a:pPr>
            <a:r>
              <a:rPr lang="ru-RU" sz="1800" b="1" dirty="0" smtClean="0">
                <a:latin typeface="Times New Roman" pitchFamily="18" charset="0"/>
              </a:rPr>
              <a:t>педагогов</a:t>
            </a:r>
            <a:r>
              <a:rPr lang="ru-RU" sz="1800" b="1" dirty="0">
                <a:latin typeface="Times New Roman" pitchFamily="18" charset="0"/>
              </a:rPr>
              <a:t>. </a:t>
            </a:r>
            <a:r>
              <a:rPr lang="ru-RU" sz="1800" b="1" dirty="0" smtClean="0">
                <a:latin typeface="Times New Roman" pitchFamily="18" charset="0"/>
              </a:rPr>
              <a:t> Вместе мы развиваем свои таланты, способности, стремимся  к новым</a:t>
            </a:r>
          </a:p>
          <a:p>
            <a:pPr>
              <a:buFontTx/>
              <a:buNone/>
            </a:pPr>
            <a:r>
              <a:rPr lang="ru-RU" sz="1800" b="1" dirty="0" smtClean="0">
                <a:latin typeface="Times New Roman" pitchFamily="18" charset="0"/>
              </a:rPr>
              <a:t>открытиям и знаниям!!!</a:t>
            </a:r>
          </a:p>
          <a:p>
            <a:pPr>
              <a:buFontTx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07504" y="1"/>
            <a:ext cx="903649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Georgia" pitchFamily="18" charset="0"/>
              </a:rPr>
              <a:t>Детский центр «Радуга» - мир детства, красоты, творчества, созидания, креатива и спорта  </a:t>
            </a:r>
            <a:r>
              <a:rPr lang="ru-RU" b="1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57200" y="1557338"/>
            <a:ext cx="8229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ru-RU" sz="2400" dirty="0">
              <a:solidFill>
                <a:srgbClr val="E9770A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E9770A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40" y="2242220"/>
            <a:ext cx="2651720" cy="195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47" y="4253273"/>
            <a:ext cx="2881212" cy="17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1" y="4323986"/>
            <a:ext cx="2807747" cy="169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47" y="4253273"/>
            <a:ext cx="2669464" cy="181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26419"/>
            <a:ext cx="2515228" cy="18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5" y="2469824"/>
            <a:ext cx="2559797" cy="17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5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Миссия 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8507288" cy="428628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Georgia" pitchFamily="18" charset="0"/>
              </a:rPr>
              <a:t>обеспечение высокого качества образования и воспитания детей и молодёжи посредством реализации дополнительных </a:t>
            </a:r>
            <a:r>
              <a:rPr lang="ru-RU" b="1" dirty="0" smtClean="0">
                <a:latin typeface="Georgia" pitchFamily="18" charset="0"/>
              </a:rPr>
              <a:t>общеобразовательных, </a:t>
            </a:r>
            <a:r>
              <a:rPr lang="ru-RU" b="1" dirty="0" smtClean="0">
                <a:latin typeface="Georgia" pitchFamily="18" charset="0"/>
              </a:rPr>
              <a:t>общеразвивающих программ, способствующих раскрытию и развитию их потенциала.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62" y="4941168"/>
            <a:ext cx="303833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7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8408988" cy="86409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     РЕАЛИЗУЕМЫЕ НАПРАВЛЕНИЯ ДЕЯТЕЛЬНОСТИ</a:t>
            </a:r>
            <a:endParaRPr lang="ru-RU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28" y="1412776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Georgia" pitchFamily="18" charset="0"/>
              </a:rPr>
              <a:t>Работа творческих объединений по направленностям;</a:t>
            </a:r>
          </a:p>
          <a:p>
            <a:endParaRPr lang="ru-RU" sz="2400" b="1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Georgia" pitchFamily="18" charset="0"/>
              </a:rPr>
              <a:t>Методическая деятельность;</a:t>
            </a:r>
          </a:p>
          <a:p>
            <a:endParaRPr lang="ru-RU" sz="2400" b="1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Georgia" pitchFamily="18" charset="0"/>
              </a:rPr>
              <a:t>Работа с родителями;</a:t>
            </a:r>
            <a:endParaRPr lang="ru-RU" sz="2400" b="1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Georgia" pitchFamily="18" charset="0"/>
              </a:rPr>
              <a:t>Организация деятельности </a:t>
            </a:r>
            <a:r>
              <a:rPr lang="ru-RU" sz="2400" b="1" dirty="0" smtClean="0">
                <a:latin typeface="Georgia" pitchFamily="18" charset="0"/>
              </a:rPr>
              <a:t>детской </a:t>
            </a:r>
            <a:r>
              <a:rPr lang="ru-RU" sz="2400" b="1" dirty="0" smtClean="0">
                <a:latin typeface="Georgia" pitchFamily="18" charset="0"/>
              </a:rPr>
              <a:t>организации «Юность Архангельска»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98" y="5068799"/>
            <a:ext cx="303833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 концерты</a:t>
            </a:r>
            <a:endParaRPr lang="ru-RU" dirty="0"/>
          </a:p>
        </p:txBody>
      </p:sp>
      <p:pic>
        <p:nvPicPr>
          <p:cNvPr id="4" name="Содержимое 3" descr="yrDnhh5sY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071546"/>
            <a:ext cx="499422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kMsH8NdZ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33386"/>
            <a:ext cx="4143340" cy="2524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9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1" y="3595686"/>
            <a:ext cx="4929190" cy="326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JNTxIQICKa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000109"/>
            <a:ext cx="414337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64835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71546"/>
          </a:xfrm>
        </p:spPr>
        <p:txBody>
          <a:bodyPr/>
          <a:lstStyle/>
          <a:p>
            <a:r>
              <a:rPr lang="ru-RU" dirty="0" smtClean="0"/>
              <a:t>Мастер-классы</a:t>
            </a:r>
            <a:endParaRPr lang="ru-RU" dirty="0"/>
          </a:p>
        </p:txBody>
      </p:sp>
      <p:pic>
        <p:nvPicPr>
          <p:cNvPr id="4" name="Содержимое 3" descr="p3ndIg6rCh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4929190" cy="3286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zpHQ1_w6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761771"/>
            <a:ext cx="4643438" cy="309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qToIdjgdsi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642918"/>
            <a:ext cx="4214810" cy="3119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q14q0lbVeD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04673"/>
            <a:ext cx="4429124" cy="2953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</a:t>
            </a:r>
            <a:r>
              <a:rPr lang="ru-RU" dirty="0" err="1" smtClean="0"/>
              <a:t>досуговой</a:t>
            </a:r>
            <a:r>
              <a:rPr lang="ru-RU" dirty="0" smtClean="0"/>
              <a:t> педагогики: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Метод игры и игрового тренинга</a:t>
            </a:r>
          </a:p>
          <a:p>
            <a:r>
              <a:rPr lang="ru-RU" b="1" dirty="0" smtClean="0">
                <a:latin typeface="Georgia" pitchFamily="18" charset="0"/>
              </a:rPr>
              <a:t>Метод театрализации</a:t>
            </a:r>
          </a:p>
          <a:p>
            <a:r>
              <a:rPr lang="ru-RU" b="1" dirty="0" smtClean="0">
                <a:latin typeface="Georgia" pitchFamily="18" charset="0"/>
              </a:rPr>
              <a:t>Метод состязательности</a:t>
            </a:r>
          </a:p>
          <a:p>
            <a:r>
              <a:rPr lang="ru-RU" b="1" dirty="0" smtClean="0">
                <a:latin typeface="Georgia" pitchFamily="18" charset="0"/>
              </a:rPr>
              <a:t>Метод воспитывающих ситуаций</a:t>
            </a:r>
          </a:p>
          <a:p>
            <a:r>
              <a:rPr lang="ru-RU" b="1" dirty="0" smtClean="0">
                <a:latin typeface="Georgia" pitchFamily="18" charset="0"/>
              </a:rPr>
              <a:t>Метод импровизации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Волшебный мир кино</a:t>
            </a:r>
            <a:endParaRPr lang="ru-RU" dirty="0"/>
          </a:p>
        </p:txBody>
      </p:sp>
      <p:pic>
        <p:nvPicPr>
          <p:cNvPr id="4" name="Содержимое 3" descr="jsESrmavzX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3500430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UvvOwdhs-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9" y="1071546"/>
            <a:ext cx="557213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glfbRfi0r7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683493"/>
            <a:ext cx="5643570" cy="317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циальное проектирование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Социальное проектирование</Template>
  <TotalTime>1526</TotalTime>
  <Words>227</Words>
  <Application>Microsoft Office PowerPoint</Application>
  <PresentationFormat>Экран (4:3)</PresentationFormat>
  <Paragraphs>52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Социальное проектирование</vt:lpstr>
      <vt:lpstr>Презентация PowerPoint</vt:lpstr>
      <vt:lpstr>Презентация PowerPoint</vt:lpstr>
      <vt:lpstr>Презентация PowerPoint</vt:lpstr>
      <vt:lpstr>Миссия – </vt:lpstr>
      <vt:lpstr>Презентация PowerPoint</vt:lpstr>
      <vt:lpstr>Наши  концерты</vt:lpstr>
      <vt:lpstr>Мастер-классы</vt:lpstr>
      <vt:lpstr>Методы досуговой педагогики:</vt:lpstr>
      <vt:lpstr>Волшебный мир кино</vt:lpstr>
      <vt:lpstr>Масленица</vt:lpstr>
      <vt:lpstr>Презентация PowerPoint</vt:lpstr>
      <vt:lpstr> Спасибо за внимание!  </vt:lpstr>
    </vt:vector>
  </TitlesOfParts>
  <Company>Microsoft</Company>
  <LinksUpToDate>false</LinksUpToDate>
  <SharedDoc>false</SharedDoc>
  <HyperlinkBase>http://www.powerlexis.ru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проектирование</dc:title>
  <dc:creator>Admin</dc:creator>
  <cp:keywords>"PowerLexis" - Презентационное агентство</cp:keywords>
  <cp:lastModifiedBy>Радуга</cp:lastModifiedBy>
  <cp:revision>108</cp:revision>
  <dcterms:created xsi:type="dcterms:W3CDTF">2010-03-10T06:15:19Z</dcterms:created>
  <dcterms:modified xsi:type="dcterms:W3CDTF">2017-03-16T11:52:12Z</dcterms:modified>
</cp:coreProperties>
</file>