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02624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Бинарный урок в системе современного образования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772400" cy="9144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Сирко И.А.,</a:t>
            </a:r>
          </a:p>
          <a:p>
            <a:pPr algn="r"/>
            <a:r>
              <a:rPr lang="ru-RU" sz="2400" dirty="0"/>
              <a:t>у</a:t>
            </a:r>
            <a:r>
              <a:rPr lang="ru-RU" sz="2400" dirty="0" smtClean="0"/>
              <a:t>читель английского языка</a:t>
            </a:r>
          </a:p>
          <a:p>
            <a:pPr algn="r"/>
            <a:r>
              <a:rPr lang="ru-RU" sz="2400" dirty="0" smtClean="0"/>
              <a:t>МБОУ СШ №11 </a:t>
            </a:r>
            <a:r>
              <a:rPr lang="ru-RU" sz="2400" dirty="0" err="1" smtClean="0"/>
              <a:t>г.Архангельска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238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3953600"/>
          </a:xfrm>
        </p:spPr>
        <p:txBody>
          <a:bodyPr/>
          <a:lstStyle/>
          <a:p>
            <a:r>
              <a:rPr lang="ru-RU" sz="3200" u="sng" dirty="0"/>
              <a:t>Интеграция</a:t>
            </a:r>
            <a:r>
              <a:rPr lang="ru-RU" sz="3200" dirty="0"/>
              <a:t> – (лат. </a:t>
            </a:r>
            <a:r>
              <a:rPr lang="ru-RU" sz="3200" dirty="0" err="1" smtClean="0"/>
              <a:t>integer</a:t>
            </a:r>
            <a:r>
              <a:rPr lang="ru-RU" sz="3200" dirty="0" smtClean="0"/>
              <a:t> </a:t>
            </a:r>
            <a:r>
              <a:rPr lang="ru-RU" sz="3200" dirty="0"/>
              <a:t>целый</a:t>
            </a:r>
            <a:r>
              <a:rPr lang="ru-RU" sz="3200" dirty="0" smtClean="0"/>
              <a:t>), </a:t>
            </a:r>
            <a:r>
              <a:rPr lang="ru-RU" sz="3200" dirty="0"/>
              <a:t>о</a:t>
            </a:r>
            <a:r>
              <a:rPr lang="ru-RU" sz="3200" dirty="0" smtClean="0"/>
              <a:t>бъединение </a:t>
            </a:r>
            <a:r>
              <a:rPr lang="ru-RU" sz="3200" dirty="0"/>
              <a:t>в целое каких </a:t>
            </a:r>
            <a:r>
              <a:rPr lang="ru-RU" sz="3200" dirty="0" smtClean="0"/>
              <a:t>-нибудь </a:t>
            </a:r>
            <a:r>
              <a:rPr lang="ru-RU" sz="3200" dirty="0"/>
              <a:t>частей или элементов в процессе </a:t>
            </a:r>
            <a:r>
              <a:rPr lang="ru-RU" sz="3200" dirty="0" smtClean="0"/>
              <a:t>развития. 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Толковый </a:t>
            </a:r>
            <a:r>
              <a:rPr lang="ru-RU" dirty="0"/>
              <a:t>словарь Ушакова. Д.Н.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82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3953600"/>
          </a:xfrm>
        </p:spPr>
        <p:txBody>
          <a:bodyPr>
            <a:normAutofit/>
          </a:bodyPr>
          <a:lstStyle/>
          <a:p>
            <a:r>
              <a:rPr lang="ru-RU" sz="3200" u="sng" dirty="0"/>
              <a:t>Бинарный урок </a:t>
            </a:r>
            <a:r>
              <a:rPr lang="ru-RU" sz="3200" dirty="0"/>
              <a:t>– это одна из форм интеграции предметов и реализации </a:t>
            </a:r>
            <a:r>
              <a:rPr lang="ru-RU" sz="3200" dirty="0" err="1"/>
              <a:t>межпредметных</a:t>
            </a:r>
            <a:r>
              <a:rPr lang="ru-RU" sz="3200" dirty="0"/>
              <a:t> связей, объединяющая содержание двух предметов в одном </a:t>
            </a:r>
            <a:r>
              <a:rPr lang="ru-RU" sz="3200" dirty="0" smtClean="0"/>
              <a:t>уроке.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3383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3953600"/>
          </a:xfrm>
        </p:spPr>
        <p:txBody>
          <a:bodyPr>
            <a:normAutofit/>
          </a:bodyPr>
          <a:lstStyle/>
          <a:p>
            <a:r>
              <a:rPr lang="ru-RU" sz="3200" u="sng" dirty="0"/>
              <a:t>Цель бинарного урока </a:t>
            </a:r>
            <a:r>
              <a:rPr lang="ru-RU" sz="3200" dirty="0" smtClean="0"/>
              <a:t>- создать </a:t>
            </a:r>
            <a:r>
              <a:rPr lang="ru-RU" sz="3200" dirty="0"/>
              <a:t>условия мотивированного практического применения знаний, умений и навыков, дать учащимся возможность увидеть результаты своего труда.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4177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r>
              <a:rPr lang="ru-RU" altLang="ru-RU" sz="3200" u="sng" dirty="0">
                <a:solidFill>
                  <a:schemeClr val="tx2"/>
                </a:solidFill>
              </a:rPr>
              <a:t>Этапы подготовки бинарного </a:t>
            </a:r>
            <a:r>
              <a:rPr lang="ru-RU" altLang="ru-RU" sz="3200" u="sng" dirty="0" smtClean="0">
                <a:solidFill>
                  <a:schemeClr val="tx2"/>
                </a:solidFill>
              </a:rPr>
              <a:t>урока</a:t>
            </a:r>
          </a:p>
          <a:p>
            <a:endParaRPr lang="ru-RU" altLang="ru-RU" sz="3200" u="sng" dirty="0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ru-RU" sz="2400" dirty="0" smtClean="0"/>
              <a:t>1. Анализ </a:t>
            </a:r>
            <a:r>
              <a:rPr lang="ru-RU" sz="2400" dirty="0"/>
              <a:t>учебного материала двух и более дисциплин с целью определения общей </a:t>
            </a:r>
            <a:r>
              <a:rPr lang="ru-RU" sz="2400" dirty="0" smtClean="0"/>
              <a:t>темы</a:t>
            </a:r>
            <a:r>
              <a:rPr lang="ru-RU" sz="2400" dirty="0"/>
              <a:t>.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2. Определение </a:t>
            </a:r>
            <a:r>
              <a:rPr lang="ru-RU" sz="2400" dirty="0"/>
              <a:t>цели и задач </a:t>
            </a:r>
            <a:r>
              <a:rPr lang="ru-RU" sz="2400" dirty="0" smtClean="0"/>
              <a:t>урока.</a:t>
            </a:r>
            <a:endParaRPr lang="ru-RU" sz="2400" dirty="0"/>
          </a:p>
          <a:p>
            <a:pPr marL="109728" indent="0">
              <a:buNone/>
            </a:pPr>
            <a:r>
              <a:rPr lang="ru-RU" sz="2400" dirty="0" smtClean="0"/>
              <a:t>3. </a:t>
            </a:r>
            <a:r>
              <a:rPr lang="ru-RU" sz="2400" dirty="0"/>
              <a:t>П</a:t>
            </a:r>
            <a:r>
              <a:rPr lang="ru-RU" sz="2400" dirty="0" smtClean="0"/>
              <a:t>оиск </a:t>
            </a:r>
            <a:r>
              <a:rPr lang="ru-RU" sz="2400" dirty="0"/>
              <a:t>рациональной формы проведения </a:t>
            </a:r>
            <a:r>
              <a:rPr lang="ru-RU" sz="2400" dirty="0" smtClean="0"/>
              <a:t>урока </a:t>
            </a:r>
            <a:r>
              <a:rPr lang="ru-RU" sz="2400" dirty="0"/>
              <a:t>(собеседование, семинар, конференция, ролевая игра, дискуссии, путешествие и т.д</a:t>
            </a:r>
            <a:r>
              <a:rPr lang="ru-RU" sz="2400" dirty="0" smtClean="0"/>
              <a:t>.).</a:t>
            </a:r>
            <a:endParaRPr lang="ru-RU" sz="2400" dirty="0"/>
          </a:p>
          <a:p>
            <a:pPr marL="109728" indent="0">
              <a:buNone/>
            </a:pPr>
            <a:r>
              <a:rPr lang="ru-RU" sz="2400" dirty="0" smtClean="0"/>
              <a:t>4. Тщательное планирование урока</a:t>
            </a:r>
            <a:r>
              <a:rPr lang="ru-RU" sz="2400" dirty="0"/>
              <a:t>, определение его основных частей</a:t>
            </a:r>
            <a:r>
              <a:rPr lang="ru-RU" sz="2400" dirty="0" smtClean="0"/>
              <a:t>, четкое определение роли </a:t>
            </a:r>
            <a:r>
              <a:rPr lang="ru-RU" sz="2400" dirty="0"/>
              <a:t>каждого </a:t>
            </a:r>
            <a:r>
              <a:rPr lang="ru-RU" sz="2400" dirty="0" smtClean="0"/>
              <a:t>педагога. </a:t>
            </a:r>
            <a:endParaRPr lang="ru-RU" sz="2400" dirty="0"/>
          </a:p>
          <a:p>
            <a:pPr marL="109728" indent="0">
              <a:buNone/>
            </a:pPr>
            <a:r>
              <a:rPr lang="ru-RU" sz="2400" dirty="0" smtClean="0"/>
              <a:t>5. </a:t>
            </a:r>
            <a:r>
              <a:rPr lang="ru-RU" sz="2400" dirty="0"/>
              <a:t>П</a:t>
            </a:r>
            <a:r>
              <a:rPr lang="ru-RU" sz="2400" dirty="0" smtClean="0"/>
              <a:t>рогнозирование </a:t>
            </a:r>
            <a:r>
              <a:rPr lang="ru-RU" sz="2400" dirty="0"/>
              <a:t>рисков и результатов.</a:t>
            </a:r>
          </a:p>
          <a:p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69170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Типы бинарных уроков:</a:t>
            </a:r>
          </a:p>
          <a:p>
            <a:endParaRPr lang="ru-RU" sz="3200" u="sng" dirty="0" smtClean="0"/>
          </a:p>
          <a:p>
            <a:pPr marL="109728" indent="0">
              <a:buNone/>
            </a:pPr>
            <a:r>
              <a:rPr lang="ru-RU" sz="3200" dirty="0" smtClean="0"/>
              <a:t>- урок </a:t>
            </a:r>
            <a:r>
              <a:rPr lang="ru-RU" sz="3200" dirty="0"/>
              <a:t>изучения новых знаний, </a:t>
            </a:r>
          </a:p>
          <a:p>
            <a:pPr marL="109728" indent="0">
              <a:buNone/>
            </a:pPr>
            <a:r>
              <a:rPr lang="ru-RU" sz="3200" dirty="0" smtClean="0"/>
              <a:t>- урок </a:t>
            </a:r>
            <a:r>
              <a:rPr lang="ru-RU" sz="3200" dirty="0"/>
              <a:t>систематизации и обобщения знаний, </a:t>
            </a:r>
          </a:p>
          <a:p>
            <a:pPr marL="109728" indent="0">
              <a:buNone/>
            </a:pPr>
            <a:r>
              <a:rPr lang="ru-RU" sz="3200" dirty="0"/>
              <a:t>-</a:t>
            </a:r>
            <a:r>
              <a:rPr lang="ru-RU" sz="3200" dirty="0" smtClean="0"/>
              <a:t>комбинированный урок.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222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sz="3200" u="sng" dirty="0"/>
              <a:t>С</a:t>
            </a:r>
            <a:r>
              <a:rPr lang="ru-RU" sz="3200" u="sng" dirty="0" smtClean="0"/>
              <a:t>труктура </a:t>
            </a:r>
            <a:r>
              <a:rPr lang="ru-RU" sz="3200" u="sng" dirty="0"/>
              <a:t>бинарного </a:t>
            </a:r>
            <a:r>
              <a:rPr lang="ru-RU" sz="3200" u="sng" dirty="0" smtClean="0"/>
              <a:t>урока: </a:t>
            </a:r>
          </a:p>
          <a:p>
            <a:endParaRPr lang="ru-RU" sz="3200" u="sng" dirty="0"/>
          </a:p>
          <a:p>
            <a:pPr marL="109728" indent="0">
              <a:buNone/>
            </a:pPr>
            <a:r>
              <a:rPr lang="ru-RU" sz="3200" dirty="0" smtClean="0"/>
              <a:t>- </a:t>
            </a:r>
            <a:r>
              <a:rPr lang="ru-RU" sz="2800" dirty="0" smtClean="0"/>
              <a:t>вступление - постановка </a:t>
            </a:r>
            <a:r>
              <a:rPr lang="ru-RU" sz="2800" dirty="0"/>
              <a:t>цели, задач урока, актуализация опорных знаний, необходимых для сознательного восприятия его </a:t>
            </a:r>
            <a:r>
              <a:rPr lang="ru-RU" sz="2800" dirty="0" smtClean="0"/>
              <a:t>содержания;</a:t>
            </a:r>
            <a:endParaRPr lang="ru-RU" sz="2800" dirty="0"/>
          </a:p>
          <a:p>
            <a:pPr marL="109728" indent="0">
              <a:buNone/>
            </a:pPr>
            <a:r>
              <a:rPr lang="ru-RU" sz="2800" dirty="0" smtClean="0"/>
              <a:t>- основная </a:t>
            </a:r>
            <a:r>
              <a:rPr lang="ru-RU" sz="2800" dirty="0"/>
              <a:t>часть - раскрытие содержания учебного материала; </a:t>
            </a:r>
          </a:p>
          <a:p>
            <a:pPr marL="109728" indent="0">
              <a:buNone/>
            </a:pPr>
            <a:r>
              <a:rPr lang="ru-RU" sz="2800" dirty="0" smtClean="0"/>
              <a:t>- заключение </a:t>
            </a:r>
            <a:r>
              <a:rPr lang="ru-RU" sz="2800" dirty="0"/>
              <a:t>- подведения итогов, оценка работы учащихся, определение домашнего задания.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207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r>
              <a:rPr lang="ru-RU" dirty="0"/>
              <a:t>«Именно на бинарном уроке создаются условия, при которых учащимся предоставляется возможность мыслить, решать проблемы, рассуждать над путями решения этих проблем, с тем, чтобы дети акцентировали внимание на содержании своего высказывания, чтобы в центре внимания была мысль, а язык выступал в своей прямой функции – формирования и формулирования этих </a:t>
            </a:r>
            <a:r>
              <a:rPr lang="ru-RU" dirty="0" smtClean="0"/>
              <a:t>мыслей».</a:t>
            </a:r>
          </a:p>
          <a:p>
            <a:pPr marL="0" indent="0" algn="r">
              <a:buNone/>
            </a:pPr>
            <a:r>
              <a:rPr lang="ru-RU" dirty="0" smtClean="0"/>
              <a:t> Е.С</a:t>
            </a:r>
            <a:r>
              <a:rPr lang="ru-RU" dirty="0"/>
              <a:t>. </a:t>
            </a:r>
            <a:r>
              <a:rPr lang="ru-RU" dirty="0" err="1" smtClean="0"/>
              <a:t>Полат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099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3500" u="sng" dirty="0">
                <a:solidFill>
                  <a:schemeClr val="tx2"/>
                </a:solidFill>
              </a:rPr>
              <a:t>Эффективность бинарных </a:t>
            </a:r>
            <a:r>
              <a:rPr lang="ru-RU" altLang="ru-RU" sz="3500" u="sng" dirty="0" smtClean="0">
                <a:solidFill>
                  <a:schemeClr val="tx2"/>
                </a:solidFill>
              </a:rPr>
              <a:t>уроков:</a:t>
            </a:r>
          </a:p>
          <a:p>
            <a:endParaRPr lang="ru-RU" altLang="ru-RU" u="sng" dirty="0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endParaRPr lang="ru-RU" altLang="ru-RU" u="sng" dirty="0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r>
              <a:rPr lang="ru-RU" sz="2800" dirty="0"/>
              <a:t>-повышение качества знаний и формирование  умений и </a:t>
            </a:r>
            <a:r>
              <a:rPr lang="ru-RU" sz="2800" dirty="0" smtClean="0"/>
              <a:t>навыков;</a:t>
            </a:r>
          </a:p>
          <a:p>
            <a:pPr marL="109728" indent="0">
              <a:buNone/>
            </a:pPr>
            <a:r>
              <a:rPr lang="ru-RU" sz="2800" dirty="0" smtClean="0"/>
              <a:t>-повышение </a:t>
            </a:r>
            <a:r>
              <a:rPr lang="ru-RU" sz="2800" dirty="0"/>
              <a:t>познавательной и практической </a:t>
            </a:r>
            <a:r>
              <a:rPr lang="ru-RU" sz="2800" dirty="0" smtClean="0"/>
              <a:t>активности;</a:t>
            </a:r>
          </a:p>
          <a:p>
            <a:pPr marL="109728" indent="0">
              <a:buNone/>
            </a:pPr>
            <a:r>
              <a:rPr lang="ru-RU" sz="2800" dirty="0" smtClean="0"/>
              <a:t>-усиление </a:t>
            </a:r>
            <a:r>
              <a:rPr lang="ru-RU" sz="2800" dirty="0"/>
              <a:t>самоконтроля учащихся в процессе выполнения работы;</a:t>
            </a:r>
            <a:r>
              <a:rPr lang="ru-RU" sz="2800" dirty="0" smtClean="0"/>
              <a:t> </a:t>
            </a:r>
          </a:p>
          <a:p>
            <a:pPr marL="109728" indent="0">
              <a:buNone/>
            </a:pPr>
            <a:r>
              <a:rPr lang="ru-RU" sz="2800" dirty="0" smtClean="0"/>
              <a:t>-способность </a:t>
            </a:r>
            <a:r>
              <a:rPr lang="ru-RU" sz="2800" dirty="0"/>
              <a:t>учащихся работать по обобщенному алгоритму</a:t>
            </a:r>
            <a:r>
              <a:rPr lang="ru-RU" sz="2800" dirty="0" smtClean="0"/>
              <a:t>;</a:t>
            </a:r>
          </a:p>
          <a:p>
            <a:pPr marL="109728" indent="0">
              <a:buNone/>
            </a:pPr>
            <a:r>
              <a:rPr lang="ru-RU" sz="2800" dirty="0" smtClean="0"/>
              <a:t>-</a:t>
            </a:r>
            <a:r>
              <a:rPr lang="ru-RU" sz="2800" dirty="0"/>
              <a:t>развитие креативного, творческого мышления учащихся</a:t>
            </a:r>
            <a:r>
              <a:rPr lang="ru-RU" sz="2800" dirty="0" smtClean="0"/>
              <a:t>;</a:t>
            </a:r>
          </a:p>
          <a:p>
            <a:pPr marL="109728" indent="0">
              <a:buNone/>
            </a:pPr>
            <a:r>
              <a:rPr lang="ru-RU" sz="2800" dirty="0" smtClean="0"/>
              <a:t>-снижение </a:t>
            </a:r>
            <a:r>
              <a:rPr lang="ru-RU" sz="2800" dirty="0"/>
              <a:t>умственного и физического напряжения за счет частой смены деятельности на </a:t>
            </a:r>
            <a:r>
              <a:rPr lang="ru-RU" sz="2800" dirty="0" smtClean="0"/>
              <a:t>уроке;</a:t>
            </a:r>
          </a:p>
          <a:p>
            <a:pPr marL="109728" indent="0">
              <a:buNone/>
            </a:pPr>
            <a:r>
              <a:rPr lang="ru-RU" sz="2800" dirty="0" smtClean="0"/>
              <a:t>-повышение </a:t>
            </a:r>
            <a:r>
              <a:rPr lang="ru-RU" sz="2800" dirty="0"/>
              <a:t>воспитательной роли </a:t>
            </a:r>
            <a:r>
              <a:rPr lang="ru-RU" sz="2800" dirty="0" smtClean="0"/>
              <a:t>обучения.</a:t>
            </a:r>
            <a:endParaRPr lang="ru-RU" sz="2800" dirty="0"/>
          </a:p>
          <a:p>
            <a:pPr marL="109728" indent="0">
              <a:buNone/>
            </a:pPr>
            <a:endParaRPr lang="ru-RU" sz="2800" dirty="0"/>
          </a:p>
          <a:p>
            <a:pPr marL="109728" indent="0">
              <a:buNone/>
            </a:pPr>
            <a:r>
              <a:rPr lang="ru-RU" sz="2800" dirty="0" smtClean="0"/>
              <a:t>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229348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360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Бинарный урок в системе современного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Бинарный урок в системе современного образования</dc:title>
  <cp:lastModifiedBy>User</cp:lastModifiedBy>
  <cp:revision>11</cp:revision>
  <dcterms:modified xsi:type="dcterms:W3CDTF">2017-03-14T19:33:28Z</dcterms:modified>
</cp:coreProperties>
</file>